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6" r:id="rId3"/>
    <p:sldId id="264" r:id="rId4"/>
    <p:sldId id="258" r:id="rId5"/>
    <p:sldId id="260"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123" d="100"/>
          <a:sy n="123" d="100"/>
        </p:scale>
        <p:origin x="27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6D515-9123-4911-B946-CA14B43812F6}" type="datetimeFigureOut">
              <a:rPr lang="en-IE" smtClean="0"/>
              <a:t>06/09/2024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9480E-39B0-4B63-9D4C-1AC9B5CBB687}" type="slidenum">
              <a:rPr lang="en-IE" smtClean="0"/>
              <a:t>‹#›</a:t>
            </a:fld>
            <a:endParaRPr lang="en-IE"/>
          </a:p>
        </p:txBody>
      </p:sp>
    </p:spTree>
    <p:extLst>
      <p:ext uri="{BB962C8B-B14F-4D97-AF65-F5344CB8AC3E}">
        <p14:creationId xmlns:p14="http://schemas.microsoft.com/office/powerpoint/2010/main" val="291246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Aptos" panose="020B0004020202020204" pitchFamily="34" charset="0"/>
              </a:rPr>
              <a:t>the drift between Jason-2 and Jason-3 is not negligible if the long-term stability target is 0.1 mm/</a:t>
            </a:r>
            <a:r>
              <a:rPr lang="en-US" sz="1800" dirty="0" err="1">
                <a:solidFill>
                  <a:srgbClr val="000000"/>
                </a:solidFill>
                <a:effectLst/>
                <a:latin typeface="Arial" panose="020B0604020202020204" pitchFamily="34" charset="0"/>
                <a:ea typeface="Aptos" panose="020B0004020202020204" pitchFamily="34" charset="0"/>
              </a:rPr>
              <a:t>yr</a:t>
            </a:r>
            <a:r>
              <a:rPr lang="en-US" sz="1800" dirty="0">
                <a:solidFill>
                  <a:srgbClr val="000000"/>
                </a:solidFill>
                <a:effectLst/>
                <a:latin typeface="Arial" panose="020B0604020202020204" pitchFamily="34" charset="0"/>
                <a:ea typeface="Aptos" panose="020B0004020202020204" pitchFamily="34" charset="0"/>
              </a:rPr>
              <a:t> over 10 years</a:t>
            </a:r>
            <a:endParaRPr lang="en-US" dirty="0"/>
          </a:p>
        </p:txBody>
      </p:sp>
      <p:sp>
        <p:nvSpPr>
          <p:cNvPr id="4" name="Slide Number Placeholder 3"/>
          <p:cNvSpPr>
            <a:spLocks noGrp="1"/>
          </p:cNvSpPr>
          <p:nvPr>
            <p:ph type="sldNum" sz="quarter" idx="5"/>
          </p:nvPr>
        </p:nvSpPr>
        <p:spPr/>
        <p:txBody>
          <a:bodyPr/>
          <a:lstStyle/>
          <a:p>
            <a:fld id="{3E2BE980-282B-CA41-9133-6CAB92142F1D}" type="slidenum">
              <a:rPr lang="en-US" smtClean="0"/>
              <a:t>4</a:t>
            </a:fld>
            <a:endParaRPr lang="en-US"/>
          </a:p>
        </p:txBody>
      </p:sp>
    </p:spTree>
    <p:extLst>
      <p:ext uri="{BB962C8B-B14F-4D97-AF65-F5344CB8AC3E}">
        <p14:creationId xmlns:p14="http://schemas.microsoft.com/office/powerpoint/2010/main" val="3699091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8422-69F1-4459-A77B-6A7437F31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9828CF-E199-4F4B-A3CF-FE9E82E62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352A81-9283-481D-B012-2C9FC624AC5D}"/>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5" name="Footer Placeholder 4">
            <a:extLst>
              <a:ext uri="{FF2B5EF4-FFF2-40B4-BE49-F238E27FC236}">
                <a16:creationId xmlns:a16="http://schemas.microsoft.com/office/drawing/2014/main" id="{7367508E-FB82-448A-8C04-11FBD593CB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8DB854-C326-425C-8DBC-EA517D308BDF}"/>
              </a:ext>
            </a:extLst>
          </p:cNvPr>
          <p:cNvSpPr>
            <a:spLocks noGrp="1"/>
          </p:cNvSpPr>
          <p:nvPr>
            <p:ph type="sldNum" sz="quarter" idx="12"/>
          </p:nvPr>
        </p:nvSpPr>
        <p:spPr/>
        <p:txBody>
          <a:bodyPr/>
          <a:lstStyle/>
          <a:p>
            <a:fld id="{95A865F9-542D-43E4-A7ED-05D6DE6A7A1A}" type="slidenum">
              <a:rPr lang="en-GB" smtClean="0"/>
              <a:t>‹#›</a:t>
            </a:fld>
            <a:endParaRPr lang="en-GB"/>
          </a:p>
        </p:txBody>
      </p:sp>
      <p:pic>
        <p:nvPicPr>
          <p:cNvPr id="8" name="Picture 7">
            <a:extLst>
              <a:ext uri="{FF2B5EF4-FFF2-40B4-BE49-F238E27FC236}">
                <a16:creationId xmlns:a16="http://schemas.microsoft.com/office/drawing/2014/main" id="{952E23F2-9D47-4288-B5CA-322C3C4F57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 y="643"/>
            <a:ext cx="12191237" cy="6856713"/>
          </a:xfrm>
          <a:prstGeom prst="rect">
            <a:avLst/>
          </a:prstGeom>
        </p:spPr>
      </p:pic>
      <p:sp>
        <p:nvSpPr>
          <p:cNvPr id="9" name="TextBox 8">
            <a:extLst>
              <a:ext uri="{FF2B5EF4-FFF2-40B4-BE49-F238E27FC236}">
                <a16:creationId xmlns:a16="http://schemas.microsoft.com/office/drawing/2014/main" id="{36BDE276-0C1E-4112-A09B-10E9A8EAFC3C}"/>
              </a:ext>
            </a:extLst>
          </p:cNvPr>
          <p:cNvSpPr txBox="1"/>
          <p:nvPr userDrawn="1"/>
        </p:nvSpPr>
        <p:spPr>
          <a:xfrm>
            <a:off x="94531" y="1400758"/>
            <a:ext cx="10814858" cy="830997"/>
          </a:xfrm>
          <a:prstGeom prst="rect">
            <a:avLst/>
          </a:prstGeom>
          <a:noFill/>
        </p:spPr>
        <p:txBody>
          <a:bodyPr wrap="square" rtlCol="0">
            <a:spAutoFit/>
          </a:bodyPr>
          <a:lstStyle/>
          <a:p>
            <a:r>
              <a:rPr lang="en-GB" sz="2800" dirty="0">
                <a:solidFill>
                  <a:schemeClr val="bg1"/>
                </a:solidFill>
                <a:latin typeface="NotesEsa" panose="02000506030000020004" pitchFamily="2" charset="0"/>
              </a:rPr>
              <a:t>30 Years of Progress in Radar Altimetry Symposium</a:t>
            </a:r>
            <a:endParaRPr lang="en-GB" sz="2400" dirty="0">
              <a:solidFill>
                <a:schemeClr val="bg1"/>
              </a:solidFill>
              <a:latin typeface="NotesEsa" panose="02000506030000020004" pitchFamily="2" charset="0"/>
            </a:endParaRPr>
          </a:p>
          <a:p>
            <a:r>
              <a:rPr lang="en-GB" sz="2000" kern="1200" dirty="0">
                <a:solidFill>
                  <a:schemeClr val="bg1"/>
                </a:solidFill>
                <a:latin typeface="NotesEsa" panose="02000506030000020004" pitchFamily="2" charset="0"/>
                <a:ea typeface="+mn-ea"/>
                <a:cs typeface="+mn-cs"/>
              </a:rPr>
              <a:t>2-7</a:t>
            </a:r>
            <a:r>
              <a:rPr lang="en-GB" sz="2000" dirty="0">
                <a:solidFill>
                  <a:schemeClr val="bg1"/>
                </a:solidFill>
                <a:latin typeface="NotesEsa" panose="02000506030000020004" pitchFamily="2" charset="0"/>
              </a:rPr>
              <a:t> September 2024 | Montpellier, France</a:t>
            </a:r>
            <a:endParaRPr lang="en-GB" dirty="0">
              <a:solidFill>
                <a:schemeClr val="bg1"/>
              </a:solidFill>
            </a:endParaRPr>
          </a:p>
        </p:txBody>
      </p:sp>
      <p:cxnSp>
        <p:nvCxnSpPr>
          <p:cNvPr id="11" name="Straight Connector 10">
            <a:extLst>
              <a:ext uri="{FF2B5EF4-FFF2-40B4-BE49-F238E27FC236}">
                <a16:creationId xmlns:a16="http://schemas.microsoft.com/office/drawing/2014/main" id="{6401EB44-5630-4B78-AF50-B4A2C95FB2AC}"/>
              </a:ext>
            </a:extLst>
          </p:cNvPr>
          <p:cNvCxnSpPr>
            <a:cxnSpLocks/>
          </p:cNvCxnSpPr>
          <p:nvPr userDrawn="1"/>
        </p:nvCxnSpPr>
        <p:spPr>
          <a:xfrm>
            <a:off x="307571" y="4333558"/>
            <a:ext cx="11513127"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9103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231-C8D1-4CA1-90AB-02812A3FE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1E7308-D343-49FC-957A-4B7713A5CE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F3C3B-9937-4D36-8B5C-0B9C6E0CBB5F}"/>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5" name="Footer Placeholder 4">
            <a:extLst>
              <a:ext uri="{FF2B5EF4-FFF2-40B4-BE49-F238E27FC236}">
                <a16:creationId xmlns:a16="http://schemas.microsoft.com/office/drawing/2014/main" id="{36933A93-1242-489C-8BB9-56DD5B763E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01E4C-7DE9-47A1-A11D-641C56E9ED18}"/>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352166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2F484-0A61-437F-9597-E170582B73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4DFFDC-FC2E-4A81-8A66-F2B8C0D63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A51843-63B0-4C8A-90A9-4816A3FCE15B}"/>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5" name="Footer Placeholder 4">
            <a:extLst>
              <a:ext uri="{FF2B5EF4-FFF2-40B4-BE49-F238E27FC236}">
                <a16:creationId xmlns:a16="http://schemas.microsoft.com/office/drawing/2014/main" id="{143D97F4-EC50-4406-A865-7E57AD28D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2DBD44-E43B-4D7D-A8A2-57556901B2FF}"/>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257223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06E784-314F-9A9E-65DB-3DC6F6FCE0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3" y="0"/>
            <a:ext cx="12191237" cy="1028507"/>
          </a:xfrm>
          <a:prstGeom prst="rect">
            <a:avLst/>
          </a:prstGeom>
        </p:spPr>
      </p:pic>
      <p:sp>
        <p:nvSpPr>
          <p:cNvPr id="3" name="Content Placeholder 2">
            <a:extLst>
              <a:ext uri="{FF2B5EF4-FFF2-40B4-BE49-F238E27FC236}">
                <a16:creationId xmlns:a16="http://schemas.microsoft.com/office/drawing/2014/main" id="{CF32BD46-0726-4920-B4F3-6A031C28F5F9}"/>
              </a:ext>
            </a:extLst>
          </p:cNvPr>
          <p:cNvSpPr>
            <a:spLocks noGrp="1"/>
          </p:cNvSpPr>
          <p:nvPr>
            <p:ph idx="1"/>
          </p:nvPr>
        </p:nvSpPr>
        <p:spPr>
          <a:xfrm>
            <a:off x="196138" y="1542462"/>
            <a:ext cx="119954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9FB31D5-48C9-4740-A17C-EF91AE9C3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485E5-5DD6-4C71-A053-D8E88CC6A6A0}"/>
              </a:ext>
            </a:extLst>
          </p:cNvPr>
          <p:cNvSpPr>
            <a:spLocks noGrp="1"/>
          </p:cNvSpPr>
          <p:nvPr>
            <p:ph type="sldNum" sz="quarter" idx="12"/>
          </p:nvPr>
        </p:nvSpPr>
        <p:spPr/>
        <p:txBody>
          <a:bodyPr/>
          <a:lstStyle/>
          <a:p>
            <a:fld id="{95A865F9-542D-43E4-A7ED-05D6DE6A7A1A}" type="slidenum">
              <a:rPr lang="en-GB" smtClean="0"/>
              <a:t>‹#›</a:t>
            </a:fld>
            <a:endParaRPr lang="en-GB"/>
          </a:p>
        </p:txBody>
      </p:sp>
      <p:sp>
        <p:nvSpPr>
          <p:cNvPr id="4" name="TextBox 3">
            <a:extLst>
              <a:ext uri="{FF2B5EF4-FFF2-40B4-BE49-F238E27FC236}">
                <a16:creationId xmlns:a16="http://schemas.microsoft.com/office/drawing/2014/main" id="{FB8449FD-7898-963D-E4EC-6A2435415F2E}"/>
              </a:ext>
            </a:extLst>
          </p:cNvPr>
          <p:cNvSpPr txBox="1"/>
          <p:nvPr userDrawn="1"/>
        </p:nvSpPr>
        <p:spPr>
          <a:xfrm>
            <a:off x="111690" y="221865"/>
            <a:ext cx="11968619" cy="584775"/>
          </a:xfrm>
          <a:prstGeom prst="rect">
            <a:avLst/>
          </a:prstGeom>
          <a:noFill/>
        </p:spPr>
        <p:txBody>
          <a:bodyPr wrap="square" rtlCol="0">
            <a:spAutoFit/>
          </a:bodyPr>
          <a:lstStyle/>
          <a:p>
            <a:r>
              <a:rPr lang="en-GB" sz="1800" dirty="0">
                <a:solidFill>
                  <a:schemeClr val="bg1"/>
                </a:solidFill>
                <a:latin typeface="NotesEsa" panose="02000506030000020004" pitchFamily="2" charset="0"/>
              </a:rPr>
              <a:t>30 Years of Progress in Radar Altimetry Symposium</a:t>
            </a:r>
            <a:endParaRPr lang="en-GB" sz="1600" dirty="0">
              <a:solidFill>
                <a:schemeClr val="bg1"/>
              </a:solidFill>
              <a:latin typeface="NotesEsa" panose="02000506030000020004" pitchFamily="2" charset="0"/>
            </a:endParaRPr>
          </a:p>
          <a:p>
            <a:r>
              <a:rPr lang="en-GB" sz="1400" kern="1200" dirty="0">
                <a:solidFill>
                  <a:schemeClr val="bg1"/>
                </a:solidFill>
                <a:latin typeface="NotesEsa" panose="02000506030000020004" pitchFamily="2" charset="0"/>
                <a:ea typeface="+mn-ea"/>
                <a:cs typeface="+mn-cs"/>
              </a:rPr>
              <a:t>2-7</a:t>
            </a:r>
            <a:r>
              <a:rPr lang="en-GB" sz="1400" dirty="0">
                <a:solidFill>
                  <a:schemeClr val="bg1"/>
                </a:solidFill>
                <a:latin typeface="NotesEsa" panose="02000506030000020004" pitchFamily="2" charset="0"/>
              </a:rPr>
              <a:t> September 2024 | Montpellier, France</a:t>
            </a:r>
            <a:endParaRPr lang="en-GB" sz="1200" dirty="0">
              <a:solidFill>
                <a:schemeClr val="bg1"/>
              </a:solidFill>
            </a:endParaRPr>
          </a:p>
        </p:txBody>
      </p:sp>
    </p:spTree>
    <p:extLst>
      <p:ext uri="{BB962C8B-B14F-4D97-AF65-F5344CB8AC3E}">
        <p14:creationId xmlns:p14="http://schemas.microsoft.com/office/powerpoint/2010/main" val="7038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3513-4242-4F2D-A471-EF3BD487B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EBC2C-75DA-422E-9EA9-AF7049C20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1C95E-0AE5-4E1D-8FA1-9CDD0A1CCDEA}"/>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5" name="Footer Placeholder 4">
            <a:extLst>
              <a:ext uri="{FF2B5EF4-FFF2-40B4-BE49-F238E27FC236}">
                <a16:creationId xmlns:a16="http://schemas.microsoft.com/office/drawing/2014/main" id="{71FB3070-94E2-44A7-97F9-4CD548018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EC19D-6F43-44CF-A84F-DED3820E58D2}"/>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12791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44F1-71F7-427E-84A3-0599A3909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EF972B-4D88-427C-B0E6-507371E5CA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35B906-5AE8-4C55-93EF-07E3FD8B6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DCAF6A-F4BA-4F36-A5F1-841FC4D2550C}"/>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6" name="Footer Placeholder 5">
            <a:extLst>
              <a:ext uri="{FF2B5EF4-FFF2-40B4-BE49-F238E27FC236}">
                <a16:creationId xmlns:a16="http://schemas.microsoft.com/office/drawing/2014/main" id="{7642FD99-9D45-49B7-A539-982906EFDD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3129F-1A46-443E-90D3-15BD529D0141}"/>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52329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836C-EB19-4E12-AB81-0379B09064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036619-8F1D-4607-9CB8-F907685AF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4D7DE-8B47-4C6B-BB6A-09F40A78E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DB377F-C489-44BF-9EF2-54730CFBD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06A7D-98DB-4737-AAFF-9835BF3FA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4399F9-40C0-4228-BBD2-E05B244D742C}"/>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8" name="Footer Placeholder 7">
            <a:extLst>
              <a:ext uri="{FF2B5EF4-FFF2-40B4-BE49-F238E27FC236}">
                <a16:creationId xmlns:a16="http://schemas.microsoft.com/office/drawing/2014/main" id="{71C87862-D8EF-4859-A1F5-D22D8148CD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CF261-C26C-4FE7-B9CF-68595E488FB9}"/>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283903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1BD2-4E6B-4C33-AFC3-9872F5791B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BA8DF9-3D73-404D-BC55-65C03AEB4F8F}"/>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4" name="Footer Placeholder 3">
            <a:extLst>
              <a:ext uri="{FF2B5EF4-FFF2-40B4-BE49-F238E27FC236}">
                <a16:creationId xmlns:a16="http://schemas.microsoft.com/office/drawing/2014/main" id="{4F587775-1F29-42BC-AC67-6BA5BCF754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FF3E85-D172-478F-9BD9-C7BB92046F74}"/>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83928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F7053-E247-4D8A-849C-4D7D0877F66D}"/>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3" name="Footer Placeholder 2">
            <a:extLst>
              <a:ext uri="{FF2B5EF4-FFF2-40B4-BE49-F238E27FC236}">
                <a16:creationId xmlns:a16="http://schemas.microsoft.com/office/drawing/2014/main" id="{4A73A42F-2CA9-49F1-BD8B-668803CFD65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E9687E-E394-4363-A3BB-5BDD81CD24B4}"/>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0318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F424-18C8-45A9-832F-9D51222AF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0B9BE7-FC76-473E-BA39-1E4E90156B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9188E1-4F17-4D55-9641-6B5A9F42B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F2E04-3D93-40B9-AB99-252947D95586}"/>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6" name="Footer Placeholder 5">
            <a:extLst>
              <a:ext uri="{FF2B5EF4-FFF2-40B4-BE49-F238E27FC236}">
                <a16:creationId xmlns:a16="http://schemas.microsoft.com/office/drawing/2014/main" id="{23969341-3B14-483B-857D-ACAA02561A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7DC9C1-16BE-4AD0-8BA9-92AD07704F58}"/>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181230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C91C-D445-4A55-AEE9-98179AF75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75018A-48E4-4D6D-8E95-C815ACCC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050104-ABF1-49DD-A89A-7BA0336DD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E2FD9-5B08-44D1-87B5-4AAC13225C36}"/>
              </a:ext>
            </a:extLst>
          </p:cNvPr>
          <p:cNvSpPr>
            <a:spLocks noGrp="1"/>
          </p:cNvSpPr>
          <p:nvPr>
            <p:ph type="dt" sz="half" idx="10"/>
          </p:nvPr>
        </p:nvSpPr>
        <p:spPr/>
        <p:txBody>
          <a:bodyPr/>
          <a:lstStyle/>
          <a:p>
            <a:fld id="{6DE57BA7-F60E-4D3C-98CB-EF3019179097}" type="datetimeFigureOut">
              <a:rPr lang="en-GB" smtClean="0"/>
              <a:t>06/09/2024</a:t>
            </a:fld>
            <a:endParaRPr lang="en-GB"/>
          </a:p>
        </p:txBody>
      </p:sp>
      <p:sp>
        <p:nvSpPr>
          <p:cNvPr id="6" name="Footer Placeholder 5">
            <a:extLst>
              <a:ext uri="{FF2B5EF4-FFF2-40B4-BE49-F238E27FC236}">
                <a16:creationId xmlns:a16="http://schemas.microsoft.com/office/drawing/2014/main" id="{8A64AA6C-9BC8-4134-9F1B-96BA9B4518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AB2F61-6CEF-4C23-9134-152AA07F7FE4}"/>
              </a:ext>
            </a:extLst>
          </p:cNvPr>
          <p:cNvSpPr>
            <a:spLocks noGrp="1"/>
          </p:cNvSpPr>
          <p:nvPr>
            <p:ph type="sldNum" sz="quarter" idx="12"/>
          </p:nvPr>
        </p:nvSpPr>
        <p:spPr/>
        <p:txBody>
          <a:bodyPr/>
          <a:lstStyle/>
          <a:p>
            <a:fld id="{95A865F9-542D-43E4-A7ED-05D6DE6A7A1A}" type="slidenum">
              <a:rPr lang="en-GB" smtClean="0"/>
              <a:t>‹#›</a:t>
            </a:fld>
            <a:endParaRPr lang="en-GB"/>
          </a:p>
        </p:txBody>
      </p:sp>
    </p:spTree>
    <p:extLst>
      <p:ext uri="{BB962C8B-B14F-4D97-AF65-F5344CB8AC3E}">
        <p14:creationId xmlns:p14="http://schemas.microsoft.com/office/powerpoint/2010/main" val="255688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D35395-87DE-47EE-BD5E-49EC7CF75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0AC72C-58D2-4DAB-95F7-0E34581AEA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F438B2-9CC9-4C12-B385-893C76720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57BA7-F60E-4D3C-98CB-EF3019179097}" type="datetimeFigureOut">
              <a:rPr lang="en-GB" smtClean="0"/>
              <a:t>06/09/2024</a:t>
            </a:fld>
            <a:endParaRPr lang="en-GB"/>
          </a:p>
        </p:txBody>
      </p:sp>
      <p:sp>
        <p:nvSpPr>
          <p:cNvPr id="5" name="Footer Placeholder 4">
            <a:extLst>
              <a:ext uri="{FF2B5EF4-FFF2-40B4-BE49-F238E27FC236}">
                <a16:creationId xmlns:a16="http://schemas.microsoft.com/office/drawing/2014/main" id="{A7D006BC-C562-4520-B4BA-4686A2EC6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E6F862-10F7-4A6C-A371-6F8FC8444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865F9-542D-43E4-A7ED-05D6DE6A7A1A}" type="slidenum">
              <a:rPr lang="en-GB" smtClean="0"/>
              <a:t>‹#›</a:t>
            </a:fld>
            <a:endParaRPr lang="en-GB"/>
          </a:p>
        </p:txBody>
      </p:sp>
    </p:spTree>
    <p:extLst>
      <p:ext uri="{BB962C8B-B14F-4D97-AF65-F5344CB8AC3E}">
        <p14:creationId xmlns:p14="http://schemas.microsoft.com/office/powerpoint/2010/main" val="121099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6FB576-4C79-B1C3-F69B-B63AE21DFF43}"/>
              </a:ext>
            </a:extLst>
          </p:cNvPr>
          <p:cNvSpPr txBox="1"/>
          <p:nvPr/>
        </p:nvSpPr>
        <p:spPr>
          <a:xfrm>
            <a:off x="98186" y="3262282"/>
            <a:ext cx="4261569" cy="954107"/>
          </a:xfrm>
          <a:prstGeom prst="rect">
            <a:avLst/>
          </a:prstGeom>
          <a:noFill/>
        </p:spPr>
        <p:txBody>
          <a:bodyPr wrap="square" rtlCol="0">
            <a:spAutoFit/>
          </a:bodyPr>
          <a:lstStyle/>
          <a:p>
            <a:r>
              <a:rPr lang="en-US" sz="28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Building the 30-year Altimetric Record </a:t>
            </a:r>
            <a:endParaRPr lang="en-GB" sz="2800" dirty="0">
              <a:solidFill>
                <a:schemeClr val="bg1"/>
              </a:solidFill>
              <a:latin typeface="NotesEsa" panose="02000506030000020004" pitchFamily="2" charset="0"/>
            </a:endParaRPr>
          </a:p>
        </p:txBody>
      </p:sp>
      <p:sp>
        <p:nvSpPr>
          <p:cNvPr id="3" name="TextBox 2">
            <a:extLst>
              <a:ext uri="{FF2B5EF4-FFF2-40B4-BE49-F238E27FC236}">
                <a16:creationId xmlns:a16="http://schemas.microsoft.com/office/drawing/2014/main" id="{FF3F6135-C23C-E01F-FF06-4543896FF1B0}"/>
              </a:ext>
            </a:extLst>
          </p:cNvPr>
          <p:cNvSpPr txBox="1"/>
          <p:nvPr/>
        </p:nvSpPr>
        <p:spPr>
          <a:xfrm>
            <a:off x="66192" y="4826223"/>
            <a:ext cx="3360512" cy="1323439"/>
          </a:xfrm>
          <a:prstGeom prst="rect">
            <a:avLst/>
          </a:prstGeom>
          <a:noFill/>
        </p:spPr>
        <p:txBody>
          <a:bodyPr wrap="square" rtlCol="0">
            <a:spAutoFit/>
          </a:bodyPr>
          <a:lstStyle/>
          <a:p>
            <a:r>
              <a:rPr lang="en-GB" sz="2000" b="1" i="1" dirty="0">
                <a:solidFill>
                  <a:schemeClr val="bg1"/>
                </a:solidFill>
                <a:latin typeface="NotesEsa" panose="02000506030000020004" pitchFamily="2" charset="0"/>
              </a:rPr>
              <a:t>Frank Lemoine, Remko Scharroo, Severine Fournier, Stelios </a:t>
            </a:r>
            <a:r>
              <a:rPr lang="en-GB" sz="2000" b="1" i="1" dirty="0" err="1">
                <a:solidFill>
                  <a:schemeClr val="bg1"/>
                </a:solidFill>
                <a:latin typeface="NotesEsa" panose="02000506030000020004" pitchFamily="2" charset="0"/>
              </a:rPr>
              <a:t>Mertikas</a:t>
            </a:r>
            <a:r>
              <a:rPr lang="en-GB" sz="2000" b="1" i="1" dirty="0">
                <a:solidFill>
                  <a:schemeClr val="bg1"/>
                </a:solidFill>
                <a:latin typeface="NotesEsa" panose="02000506030000020004" pitchFamily="2" charset="0"/>
              </a:rPr>
              <a:t>, Bruce Haines and Cristina Martin Puig</a:t>
            </a:r>
          </a:p>
        </p:txBody>
      </p:sp>
    </p:spTree>
    <p:extLst>
      <p:ext uri="{BB962C8B-B14F-4D97-AF65-F5344CB8AC3E}">
        <p14:creationId xmlns:p14="http://schemas.microsoft.com/office/powerpoint/2010/main" val="264389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130C2-CC52-971B-543B-EB2F7E17EF57}"/>
              </a:ext>
            </a:extLst>
          </p:cNvPr>
          <p:cNvSpPr>
            <a:spLocks noGrp="1"/>
          </p:cNvSpPr>
          <p:nvPr>
            <p:ph idx="1"/>
          </p:nvPr>
        </p:nvSpPr>
        <p:spPr>
          <a:xfrm>
            <a:off x="196138" y="1239520"/>
            <a:ext cx="7820102" cy="5455920"/>
          </a:xfrm>
        </p:spPr>
        <p:txBody>
          <a:bodyPr>
            <a:normAutofit/>
          </a:bodyPr>
          <a:lstStyle/>
          <a:p>
            <a:pPr marL="0" indent="0">
              <a:buNone/>
            </a:pPr>
            <a:r>
              <a:rPr lang="en-IE" sz="1800" b="1" dirty="0">
                <a:effectLst/>
                <a:latin typeface="Aptos Display" panose="020B0004020202020204" pitchFamily="34" charset="0"/>
                <a:ea typeface="Aptos" panose="020B0004020202020204" pitchFamily="34" charset="0"/>
                <a:cs typeface="Aptos" panose="020B0004020202020204" pitchFamily="34" charset="0"/>
              </a:rPr>
              <a:t>SESSION 8.1 Highlights</a:t>
            </a:r>
          </a:p>
          <a:p>
            <a:pPr marL="0" indent="0">
              <a:buNone/>
            </a:pPr>
            <a:endParaRPr lang="en-IE" sz="1800" b="1" dirty="0">
              <a:effectLst/>
              <a:latin typeface="Aptos Display" panose="020B0004020202020204" pitchFamily="34" charset="0"/>
              <a:ea typeface="Aptos" panose="020B0004020202020204" pitchFamily="34" charset="0"/>
              <a:cs typeface="Aptos" panose="020B0004020202020204" pitchFamily="34" charset="0"/>
            </a:endParaRPr>
          </a:p>
          <a:p>
            <a:r>
              <a:rPr lang="en-IE" sz="1800" b="1" dirty="0">
                <a:effectLst/>
                <a:latin typeface="Aptos Display" panose="020B0004020202020204" pitchFamily="34" charset="0"/>
                <a:ea typeface="Aptos" panose="020B0004020202020204" pitchFamily="34" charset="0"/>
                <a:cs typeface="Aptos" panose="020B0004020202020204" pitchFamily="34" charset="0"/>
              </a:rPr>
              <a:t>Dedicated In-Situ calibration techniques have been used since the beginning of altimetry era.</a:t>
            </a:r>
          </a:p>
          <a:p>
            <a:endParaRPr lang="en-IE" sz="1800" b="1" dirty="0">
              <a:effectLst/>
              <a:latin typeface="Aptos Display" panose="020B0004020202020204" pitchFamily="34" charset="0"/>
              <a:ea typeface="Aptos" panose="020B0004020202020204" pitchFamily="34" charset="0"/>
              <a:cs typeface="Aptos" panose="020B0004020202020204" pitchFamily="34" charset="0"/>
            </a:endParaRPr>
          </a:p>
          <a:p>
            <a:r>
              <a:rPr lang="en-IE" sz="1800" b="1" dirty="0">
                <a:effectLst/>
                <a:latin typeface="Aptos Display" panose="020B0004020202020204" pitchFamily="34" charset="0"/>
                <a:ea typeface="Aptos" panose="020B0004020202020204" pitchFamily="34" charset="0"/>
                <a:cs typeface="Aptos" panose="020B0004020202020204" pitchFamily="34" charset="0"/>
              </a:rPr>
              <a:t>Processing, instrumentation and special surveys in support of increase of accuracy and also new needs</a:t>
            </a:r>
          </a:p>
          <a:p>
            <a:pPr lvl="1"/>
            <a:r>
              <a:rPr lang="en-IE" sz="1400" b="1" dirty="0">
                <a:latin typeface="Aptos Display" panose="020B0004020202020204" pitchFamily="34" charset="0"/>
                <a:ea typeface="Aptos" panose="020B0004020202020204" pitchFamily="34" charset="0"/>
                <a:cs typeface="Aptos" panose="020B0004020202020204" pitchFamily="34" charset="0"/>
              </a:rPr>
              <a:t>New GNSS boys.</a:t>
            </a:r>
            <a:endParaRPr lang="en-IE" sz="1400" b="1" dirty="0">
              <a:effectLst/>
              <a:latin typeface="Aptos Display" panose="020B0004020202020204" pitchFamily="34" charset="0"/>
              <a:ea typeface="Aptos" panose="020B0004020202020204" pitchFamily="34" charset="0"/>
              <a:cs typeface="Aptos" panose="020B0004020202020204" pitchFamily="34" charset="0"/>
            </a:endParaRPr>
          </a:p>
          <a:p>
            <a:pPr lvl="1"/>
            <a:r>
              <a:rPr lang="en-IE" sz="1400" b="1" dirty="0">
                <a:effectLst/>
                <a:latin typeface="Aptos Display" panose="020B0004020202020204" pitchFamily="34" charset="0"/>
                <a:ea typeface="Aptos" panose="020B0004020202020204" pitchFamily="34" charset="0"/>
                <a:cs typeface="Aptos" panose="020B0004020202020204" pitchFamily="34" charset="0"/>
              </a:rPr>
              <a:t>Transponders, Corner Reflectors</a:t>
            </a:r>
          </a:p>
          <a:p>
            <a:pPr lvl="1"/>
            <a:r>
              <a:rPr lang="en-IE" sz="1400" b="1" dirty="0" err="1">
                <a:effectLst/>
                <a:latin typeface="Aptos Display" panose="020B0004020202020204" pitchFamily="34" charset="0"/>
                <a:ea typeface="Aptos" panose="020B0004020202020204" pitchFamily="34" charset="0"/>
                <a:cs typeface="Aptos" panose="020B0004020202020204" pitchFamily="34" charset="0"/>
              </a:rPr>
              <a:t>Inoovative</a:t>
            </a:r>
            <a:r>
              <a:rPr lang="en-IE" sz="1400" b="1" dirty="0">
                <a:effectLst/>
                <a:latin typeface="Aptos Display" panose="020B0004020202020204" pitchFamily="34" charset="0"/>
                <a:ea typeface="Aptos" panose="020B0004020202020204" pitchFamily="34" charset="0"/>
                <a:cs typeface="Aptos" panose="020B0004020202020204" pitchFamily="34" charset="0"/>
              </a:rPr>
              <a:t> optical cameras in support of SAR altimetry for sea state characterization</a:t>
            </a:r>
          </a:p>
          <a:p>
            <a:pPr lvl="1"/>
            <a:r>
              <a:rPr lang="en-IE" sz="1400" b="1" dirty="0">
                <a:effectLst/>
                <a:latin typeface="Aptos Display" panose="020B0004020202020204" pitchFamily="34" charset="0"/>
                <a:ea typeface="Aptos" panose="020B0004020202020204" pitchFamily="34" charset="0"/>
                <a:cs typeface="Aptos" panose="020B0004020202020204" pitchFamily="34" charset="0"/>
              </a:rPr>
              <a:t>bias estimation in the swath (SWOT) -&gt; geoid measurement (“GPS carpet”). Comparison with MSS</a:t>
            </a:r>
          </a:p>
          <a:p>
            <a:endParaRPr lang="en-IE" sz="1800" b="1" dirty="0">
              <a:effectLst/>
              <a:latin typeface="Aptos Display" panose="020B0004020202020204" pitchFamily="34" charset="0"/>
              <a:ea typeface="Aptos" panose="020B0004020202020204" pitchFamily="34" charset="0"/>
              <a:cs typeface="Aptos" panose="020B0004020202020204" pitchFamily="34" charset="0"/>
            </a:endParaRPr>
          </a:p>
          <a:p>
            <a:r>
              <a:rPr lang="en-IE" sz="1800" b="1" dirty="0">
                <a:effectLst/>
                <a:latin typeface="Aptos Display" panose="020B0004020202020204" pitchFamily="34" charset="0"/>
                <a:ea typeface="Aptos" panose="020B0004020202020204" pitchFamily="34" charset="0"/>
                <a:cs typeface="Aptos" panose="020B0004020202020204" pitchFamily="34" charset="0"/>
              </a:rPr>
              <a:t>Dedicated sites allowed to obtain long time series measurement for the mission calibration of reference and non-reference altimetry satellites</a:t>
            </a:r>
          </a:p>
          <a:p>
            <a:endParaRPr lang="en-IE" sz="1800" b="1" dirty="0">
              <a:effectLst/>
              <a:latin typeface="Aptos Display" panose="020B0004020202020204" pitchFamily="34" charset="0"/>
              <a:ea typeface="Aptos" panose="020B0004020202020204" pitchFamily="34" charset="0"/>
              <a:cs typeface="Aptos" panose="020B0004020202020204" pitchFamily="34" charset="0"/>
            </a:endParaRPr>
          </a:p>
          <a:p>
            <a:pPr marL="0" indent="0">
              <a:buNone/>
            </a:pPr>
            <a:endParaRPr lang="en-IE" sz="1800" dirty="0">
              <a:effectLst/>
              <a:latin typeface="Aptos" panose="020B0004020202020204" pitchFamily="34" charset="0"/>
              <a:ea typeface="Aptos" panose="020B0004020202020204" pitchFamily="34" charset="0"/>
              <a:cs typeface="Aptos" panose="020B0004020202020204" pitchFamily="34" charset="0"/>
            </a:endParaRPr>
          </a:p>
        </p:txBody>
      </p:sp>
      <p:grpSp>
        <p:nvGrpSpPr>
          <p:cNvPr id="3" name="Groupe 17">
            <a:extLst>
              <a:ext uri="{FF2B5EF4-FFF2-40B4-BE49-F238E27FC236}">
                <a16:creationId xmlns:a16="http://schemas.microsoft.com/office/drawing/2014/main" id="{9350FB77-2A9C-4815-15ED-DF955959BFFF}"/>
              </a:ext>
            </a:extLst>
          </p:cNvPr>
          <p:cNvGrpSpPr/>
          <p:nvPr/>
        </p:nvGrpSpPr>
        <p:grpSpPr>
          <a:xfrm>
            <a:off x="10016584" y="5173610"/>
            <a:ext cx="2104499" cy="1684390"/>
            <a:chOff x="67828" y="1191873"/>
            <a:chExt cx="5770265" cy="4963783"/>
          </a:xfrm>
        </p:grpSpPr>
        <p:grpSp>
          <p:nvGrpSpPr>
            <p:cNvPr id="4" name="Groupe 15">
              <a:extLst>
                <a:ext uri="{FF2B5EF4-FFF2-40B4-BE49-F238E27FC236}">
                  <a16:creationId xmlns:a16="http://schemas.microsoft.com/office/drawing/2014/main" id="{63130FFE-DFC1-7288-35FB-32A59C7D6D14}"/>
                </a:ext>
              </a:extLst>
            </p:cNvPr>
            <p:cNvGrpSpPr/>
            <p:nvPr/>
          </p:nvGrpSpPr>
          <p:grpSpPr>
            <a:xfrm>
              <a:off x="67828" y="1191873"/>
              <a:ext cx="5770265" cy="4963783"/>
              <a:chOff x="67828" y="1191873"/>
              <a:chExt cx="5770265" cy="4963783"/>
            </a:xfrm>
          </p:grpSpPr>
          <p:grpSp>
            <p:nvGrpSpPr>
              <p:cNvPr id="6" name="Groupe 8">
                <a:extLst>
                  <a:ext uri="{FF2B5EF4-FFF2-40B4-BE49-F238E27FC236}">
                    <a16:creationId xmlns:a16="http://schemas.microsoft.com/office/drawing/2014/main" id="{CECB2486-09B7-C9B5-0399-BCCFEC6C139C}"/>
                  </a:ext>
                </a:extLst>
              </p:cNvPr>
              <p:cNvGrpSpPr/>
              <p:nvPr/>
            </p:nvGrpSpPr>
            <p:grpSpPr>
              <a:xfrm>
                <a:off x="67828" y="1191873"/>
                <a:ext cx="5770265" cy="4963783"/>
                <a:chOff x="67828" y="1191873"/>
                <a:chExt cx="5770265" cy="4963783"/>
              </a:xfrm>
            </p:grpSpPr>
            <p:pic>
              <p:nvPicPr>
                <p:cNvPr id="8" name="Image 4">
                  <a:extLst>
                    <a:ext uri="{FF2B5EF4-FFF2-40B4-BE49-F238E27FC236}">
                      <a16:creationId xmlns:a16="http://schemas.microsoft.com/office/drawing/2014/main" id="{35D080F0-97E5-D4DF-8CF7-989EC6D2DDEC}"/>
                    </a:ext>
                  </a:extLst>
                </p:cNvPr>
                <p:cNvPicPr>
                  <a:picLocks noChangeAspect="1"/>
                </p:cNvPicPr>
                <p:nvPr/>
              </p:nvPicPr>
              <p:blipFill>
                <a:blip r:embed="rId2"/>
                <a:stretch>
                  <a:fillRect/>
                </a:stretch>
              </p:blipFill>
              <p:spPr>
                <a:xfrm>
                  <a:off x="177635" y="1191873"/>
                  <a:ext cx="5186847" cy="4192515"/>
                </a:xfrm>
                <a:prstGeom prst="rect">
                  <a:avLst/>
                </a:prstGeom>
              </p:spPr>
            </p:pic>
            <p:sp>
              <p:nvSpPr>
                <p:cNvPr id="11" name="ZoneTexte 7">
                  <a:extLst>
                    <a:ext uri="{FF2B5EF4-FFF2-40B4-BE49-F238E27FC236}">
                      <a16:creationId xmlns:a16="http://schemas.microsoft.com/office/drawing/2014/main" id="{413F0229-63FE-9EE1-EF6A-A8802172C4BE}"/>
                    </a:ext>
                  </a:extLst>
                </p:cNvPr>
                <p:cNvSpPr txBox="1"/>
                <p:nvPr/>
              </p:nvSpPr>
              <p:spPr>
                <a:xfrm>
                  <a:off x="67828" y="5456942"/>
                  <a:ext cx="5770265" cy="6987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ZoneTexte 14">
                <a:extLst>
                  <a:ext uri="{FF2B5EF4-FFF2-40B4-BE49-F238E27FC236}">
                    <a16:creationId xmlns:a16="http://schemas.microsoft.com/office/drawing/2014/main" id="{31D032B5-BC90-8BEE-3012-67D027C9AF6A}"/>
                  </a:ext>
                </a:extLst>
              </p:cNvPr>
              <p:cNvSpPr txBox="1"/>
              <p:nvPr/>
            </p:nvSpPr>
            <p:spPr>
              <a:xfrm>
                <a:off x="1896560" y="1262514"/>
                <a:ext cx="388120" cy="762234"/>
              </a:xfrm>
              <a:prstGeom prst="rect">
                <a:avLst/>
              </a:prstGeom>
              <a:solidFill>
                <a:srgbClr val="D0CECE">
                  <a:alpha val="50196"/>
                </a:srgbClr>
              </a:solidFill>
            </p:spPr>
            <p:txBody>
              <a:bodyPr wrap="none" rtlCol="0">
                <a:spAutoFit/>
              </a:bodyPr>
              <a:lstStyle/>
              <a:p>
                <a:endParaRPr lang="en-US" b="1" dirty="0">
                  <a:solidFill>
                    <a:srgbClr val="FF40FF"/>
                  </a:solidFill>
                </a:endParaRPr>
              </a:p>
            </p:txBody>
          </p:sp>
        </p:grpSp>
        <p:sp>
          <p:nvSpPr>
            <p:cNvPr id="5" name="Triangle 4">
              <a:extLst>
                <a:ext uri="{FF2B5EF4-FFF2-40B4-BE49-F238E27FC236}">
                  <a16:creationId xmlns:a16="http://schemas.microsoft.com/office/drawing/2014/main" id="{E0750F5B-44DE-8AB3-5F4A-B719748CB80B}"/>
                </a:ext>
              </a:extLst>
            </p:cNvPr>
            <p:cNvSpPr>
              <a:spLocks noChangeAspect="1"/>
            </p:cNvSpPr>
            <p:nvPr/>
          </p:nvSpPr>
          <p:spPr>
            <a:xfrm>
              <a:off x="1861524" y="1516706"/>
              <a:ext cx="180000" cy="155173"/>
            </a:xfrm>
            <a:prstGeom prst="triangle">
              <a:avLst/>
            </a:prstGeom>
            <a:solidFill>
              <a:srgbClr val="FF4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oogle Shape;85;p17">
            <a:extLst>
              <a:ext uri="{FF2B5EF4-FFF2-40B4-BE49-F238E27FC236}">
                <a16:creationId xmlns:a16="http://schemas.microsoft.com/office/drawing/2014/main" id="{06775382-5C4E-3B35-CA70-5F0E4BD8F0F2}"/>
              </a:ext>
            </a:extLst>
          </p:cNvPr>
          <p:cNvPicPr preferRelativeResize="0"/>
          <p:nvPr/>
        </p:nvPicPr>
        <p:blipFill>
          <a:blip r:embed="rId3">
            <a:alphaModFix/>
          </a:blip>
          <a:stretch>
            <a:fillRect/>
          </a:stretch>
        </p:blipFill>
        <p:spPr>
          <a:xfrm>
            <a:off x="8062519" y="4443381"/>
            <a:ext cx="2205800" cy="1422671"/>
          </a:xfrm>
          <a:prstGeom prst="rect">
            <a:avLst/>
          </a:prstGeom>
          <a:noFill/>
          <a:ln>
            <a:noFill/>
          </a:ln>
        </p:spPr>
      </p:pic>
      <p:pic>
        <p:nvPicPr>
          <p:cNvPr id="15" name="Picture 14" descr="A picture containing large&#10;&#10;Description automatically generated">
            <a:extLst>
              <a:ext uri="{FF2B5EF4-FFF2-40B4-BE49-F238E27FC236}">
                <a16:creationId xmlns:a16="http://schemas.microsoft.com/office/drawing/2014/main" id="{E8E0C2D9-AF82-73A8-9AAB-907F4A20CA10}"/>
              </a:ext>
            </a:extLst>
          </p:cNvPr>
          <p:cNvPicPr>
            <a:picLocks noChangeAspect="1"/>
          </p:cNvPicPr>
          <p:nvPr/>
        </p:nvPicPr>
        <p:blipFill rotWithShape="1">
          <a:blip r:embed="rId4">
            <a:extLst>
              <a:ext uri="{28A0092B-C50C-407E-A947-70E740481C1C}">
                <a14:useLocalDpi xmlns:a14="http://schemas.microsoft.com/office/drawing/2010/main" val="0"/>
              </a:ext>
            </a:extLst>
          </a:blip>
          <a:srcRect l="8467" t="3009" r="33119" b="11340"/>
          <a:stretch/>
        </p:blipFill>
        <p:spPr>
          <a:xfrm>
            <a:off x="8376289" y="1084757"/>
            <a:ext cx="1892030" cy="1532641"/>
          </a:xfrm>
          <a:prstGeom prst="rect">
            <a:avLst/>
          </a:prstGeom>
        </p:spPr>
      </p:pic>
      <p:pic>
        <p:nvPicPr>
          <p:cNvPr id="16" name="Picture 15" descr="A graph of a schedule&#10;&#10;Description automatically generated with medium confidence">
            <a:extLst>
              <a:ext uri="{FF2B5EF4-FFF2-40B4-BE49-F238E27FC236}">
                <a16:creationId xmlns:a16="http://schemas.microsoft.com/office/drawing/2014/main" id="{9679A5B7-1CAC-C0B6-2368-9E233F8922BB}"/>
              </a:ext>
            </a:extLst>
          </p:cNvPr>
          <p:cNvPicPr>
            <a:picLocks noChangeAspect="1"/>
          </p:cNvPicPr>
          <p:nvPr/>
        </p:nvPicPr>
        <p:blipFill rotWithShape="1">
          <a:blip r:embed="rId5">
            <a:extLst>
              <a:ext uri="{28A0092B-C50C-407E-A947-70E740481C1C}">
                <a14:useLocalDpi xmlns:a14="http://schemas.microsoft.com/office/drawing/2010/main" val="0"/>
              </a:ext>
            </a:extLst>
          </a:blip>
          <a:srcRect b="42559"/>
          <a:stretch/>
        </p:blipFill>
        <p:spPr>
          <a:xfrm>
            <a:off x="9070199" y="2058516"/>
            <a:ext cx="3023780" cy="1275960"/>
          </a:xfrm>
          <a:prstGeom prst="rect">
            <a:avLst/>
          </a:prstGeom>
        </p:spPr>
      </p:pic>
      <p:pic>
        <p:nvPicPr>
          <p:cNvPr id="17" name="Google Shape;592;g2f560723dc8_0_22">
            <a:extLst>
              <a:ext uri="{FF2B5EF4-FFF2-40B4-BE49-F238E27FC236}">
                <a16:creationId xmlns:a16="http://schemas.microsoft.com/office/drawing/2014/main" id="{E85700EF-2D48-7843-4FB1-41C613F250AC}"/>
              </a:ext>
            </a:extLst>
          </p:cNvPr>
          <p:cNvPicPr preferRelativeResize="0"/>
          <p:nvPr/>
        </p:nvPicPr>
        <p:blipFill rotWithShape="1">
          <a:blip r:embed="rId6">
            <a:alphaModFix/>
          </a:blip>
          <a:srcRect l="5804" t="8662" r="6837" b="8579"/>
          <a:stretch/>
        </p:blipFill>
        <p:spPr>
          <a:xfrm>
            <a:off x="9754935" y="3303755"/>
            <a:ext cx="2339044" cy="1637712"/>
          </a:xfrm>
          <a:prstGeom prst="rect">
            <a:avLst/>
          </a:prstGeom>
          <a:noFill/>
          <a:ln>
            <a:noFill/>
          </a:ln>
        </p:spPr>
      </p:pic>
    </p:spTree>
    <p:extLst>
      <p:ext uri="{BB962C8B-B14F-4D97-AF65-F5344CB8AC3E}">
        <p14:creationId xmlns:p14="http://schemas.microsoft.com/office/powerpoint/2010/main" val="3035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130C2-CC52-971B-543B-EB2F7E17EF57}"/>
              </a:ext>
            </a:extLst>
          </p:cNvPr>
          <p:cNvSpPr>
            <a:spLocks noGrp="1"/>
          </p:cNvSpPr>
          <p:nvPr>
            <p:ph idx="1"/>
          </p:nvPr>
        </p:nvSpPr>
        <p:spPr>
          <a:xfrm>
            <a:off x="196138" y="1542461"/>
            <a:ext cx="11995480" cy="5103665"/>
          </a:xfrm>
        </p:spPr>
        <p:txBody>
          <a:bodyPr>
            <a:normAutofit/>
          </a:bodyPr>
          <a:lstStyle/>
          <a:p>
            <a:pPr marL="0" indent="0">
              <a:buNone/>
            </a:pPr>
            <a:r>
              <a:rPr lang="en-IE" sz="1800" b="1" dirty="0">
                <a:effectLst/>
                <a:latin typeface="Arial" panose="020B0604020202020204" pitchFamily="34" charset="0"/>
                <a:ea typeface="Aptos" panose="020B0004020202020204" pitchFamily="34" charset="0"/>
                <a:cs typeface="Arial" panose="020B0604020202020204" pitchFamily="34" charset="0"/>
              </a:rPr>
              <a:t>SESSION 8.2 Highlights</a:t>
            </a:r>
          </a:p>
          <a:p>
            <a:pPr marL="285750" marR="0" indent="-285750">
              <a:spcBef>
                <a:spcPts val="0"/>
              </a:spcBef>
              <a:spcAft>
                <a:spcPts val="0"/>
              </a:spcAft>
              <a:buFont typeface="Arial" panose="020B0604020202020204" pitchFamily="34" charset="0"/>
              <a:buChar char="•"/>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r>
              <a:rPr lang="en-US" sz="1800" kern="100" dirty="0">
                <a:latin typeface="Arial" panose="020B0604020202020204" pitchFamily="34" charset="0"/>
                <a:ea typeface="Aptos" panose="020B0004020202020204" pitchFamily="34" charset="0"/>
                <a:cs typeface="Arial" panose="020B0604020202020204" pitchFamily="34" charset="0"/>
              </a:rPr>
              <a:t>New data for old missions</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FDR4ALT: ERS-1/2 and Envisat reprocessing with GPD, ERA5 and GDR-G standard added</a:t>
            </a:r>
          </a:p>
          <a:p>
            <a:pPr marL="285750" indent="-285750">
              <a:buFont typeface="Arial" panose="020B0604020202020204" pitchFamily="34" charset="0"/>
              <a:buChar char="•"/>
            </a:pPr>
            <a:r>
              <a:rPr lang="en-US" sz="1800" kern="100" dirty="0">
                <a:effectLst/>
                <a:latin typeface="Arial" panose="020B0604020202020204" pitchFamily="34" charset="0"/>
                <a:ea typeface="Aptos" panose="020B0004020202020204" pitchFamily="34" charset="0"/>
                <a:cs typeface="Arial" panose="020B0604020202020204" pitchFamily="34" charset="0"/>
              </a:rPr>
              <a:t>New data for CryoSat-2:</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CryoSat-2 new baseline to include new retracker.</a:t>
            </a:r>
          </a:p>
          <a:p>
            <a:pPr marL="285750" indent="-285750"/>
            <a:r>
              <a:rPr lang="en-US" sz="1800" kern="100" dirty="0">
                <a:latin typeface="Arial" panose="020B0604020202020204" pitchFamily="34" charset="0"/>
                <a:ea typeface="Aptos" panose="020B0004020202020204" pitchFamily="34" charset="0"/>
                <a:cs typeface="Arial" panose="020B0604020202020204" pitchFamily="34" charset="0"/>
              </a:rPr>
              <a:t>Quality analysis and continuing upgrades of Sentinel-6 processing</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Sentinel-6 product quality is very good</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Differences between LR MLE4 and numerical retracking are well characterized, with NR being preferred.</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HR data now including Range Walk and vertical wave motion correction</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SWH now consistent across missions and between LR and HR</a:t>
            </a:r>
          </a:p>
          <a:p>
            <a:pPr marL="742950" lvl="1" indent="-285750">
              <a:buFont typeface="Arial" panose="020B0604020202020204" pitchFamily="34" charset="0"/>
              <a:buChar char="•"/>
            </a:pPr>
            <a:r>
              <a:rPr lang="en-US" sz="1800" kern="100" dirty="0">
                <a:latin typeface="Arial" panose="020B0604020202020204" pitchFamily="34" charset="0"/>
                <a:ea typeface="Aptos" panose="020B0004020202020204" pitchFamily="34" charset="0"/>
                <a:cs typeface="Arial" panose="020B0604020202020204" pitchFamily="34" charset="0"/>
              </a:rPr>
              <a:t>But we keep implementing more updates to stay state-of-the-art.</a:t>
            </a:r>
          </a:p>
          <a:p>
            <a:pPr marL="285750" indent="-285750"/>
            <a:r>
              <a:rPr lang="en-US" sz="1800" kern="100" dirty="0">
                <a:latin typeface="Arial" panose="020B0604020202020204" pitchFamily="34" charset="0"/>
                <a:ea typeface="Aptos" panose="020B0004020202020204" pitchFamily="34" charset="0"/>
                <a:cs typeface="Arial" panose="020B0604020202020204" pitchFamily="34" charset="0"/>
              </a:rPr>
              <a:t>Big strides have been made in sea ice thickness observations</a:t>
            </a:r>
          </a:p>
          <a:p>
            <a:pPr marL="742950" lvl="1" indent="-285750"/>
            <a:r>
              <a:rPr lang="en-US" sz="1800" kern="100" dirty="0">
                <a:latin typeface="Arial" panose="020B0604020202020204" pitchFamily="34" charset="0"/>
                <a:ea typeface="Aptos" panose="020B0004020202020204" pitchFamily="34" charset="0"/>
                <a:cs typeface="Arial" panose="020B0604020202020204" pitchFamily="34" charset="0"/>
              </a:rPr>
              <a:t>SAR altimetry (CryoSat-2 and Sentinel-3A/B) has been quite essential.</a:t>
            </a:r>
          </a:p>
          <a:p>
            <a:pPr marL="742950" lvl="1" indent="-285750"/>
            <a:r>
              <a:rPr lang="en-US" sz="1800" kern="100" dirty="0">
                <a:latin typeface="Arial" panose="020B0604020202020204" pitchFamily="34" charset="0"/>
                <a:ea typeface="Aptos" panose="020B0004020202020204" pitchFamily="34" charset="0"/>
                <a:cs typeface="Arial" panose="020B0604020202020204" pitchFamily="34" charset="0"/>
              </a:rPr>
              <a:t>Difficult to validate given the sparseness and sometimes unobtainability of reference data </a:t>
            </a:r>
          </a:p>
        </p:txBody>
      </p:sp>
    </p:spTree>
    <p:extLst>
      <p:ext uri="{BB962C8B-B14F-4D97-AF65-F5344CB8AC3E}">
        <p14:creationId xmlns:p14="http://schemas.microsoft.com/office/powerpoint/2010/main" val="143762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06B76-B5C0-39C4-B80D-CCBAE2FFF7C9}"/>
              </a:ext>
            </a:extLst>
          </p:cNvPr>
          <p:cNvSpPr>
            <a:spLocks noGrp="1"/>
          </p:cNvSpPr>
          <p:nvPr>
            <p:ph idx="1"/>
          </p:nvPr>
        </p:nvSpPr>
        <p:spPr>
          <a:xfrm>
            <a:off x="196138" y="1542461"/>
            <a:ext cx="11995480" cy="4948873"/>
          </a:xfrm>
        </p:spPr>
        <p:txBody>
          <a:bodyPr>
            <a:noAutofit/>
          </a:bodyPr>
          <a:lstStyle/>
          <a:p>
            <a:pPr marL="0" marR="0" indent="0">
              <a:spcBef>
                <a:spcPts val="0"/>
              </a:spcBef>
              <a:spcAft>
                <a:spcPts val="0"/>
              </a:spcAft>
              <a:buNone/>
            </a:pPr>
            <a:r>
              <a:rPr lang="en-US" sz="1800" b="1" kern="100" dirty="0">
                <a:effectLst/>
                <a:latin typeface="Arial" panose="020B0604020202020204" pitchFamily="34" charset="0"/>
                <a:ea typeface="Aptos" panose="020B0004020202020204" pitchFamily="34" charset="0"/>
                <a:cs typeface="Arial" panose="020B0604020202020204" pitchFamily="34" charset="0"/>
              </a:rPr>
              <a:t>SESSION 8.3 Highlights</a:t>
            </a:r>
            <a:endParaRPr lang="en-US" sz="1800" kern="100" dirty="0">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1800" u="none" strike="noStrike" kern="100" dirty="0">
                <a:effectLst/>
                <a:latin typeface="Arial" panose="020B0604020202020204" pitchFamily="34" charset="0"/>
                <a:ea typeface="Aptos" panose="020B0004020202020204" pitchFamily="34"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kern="100" dirty="0">
                <a:effectLst/>
                <a:latin typeface="Arial" panose="020B0604020202020204" pitchFamily="34" charset="0"/>
                <a:ea typeface="Aptos" panose="020B0004020202020204" pitchFamily="34" charset="0"/>
                <a:cs typeface="Arial" panose="020B0604020202020204" pitchFamily="34" charset="0"/>
              </a:rPr>
              <a:t>Updated uncertainty budget for global and regional mean sea level:</a:t>
            </a:r>
          </a:p>
          <a:p>
            <a:pPr marL="742950" lvl="1" indent="-285750">
              <a:buFont typeface="Arial" panose="020B0604020202020204" pitchFamily="34" charset="0"/>
              <a:buChar char="•"/>
            </a:pPr>
            <a:r>
              <a:rPr lang="en-US" sz="1800" i="1" kern="100" dirty="0">
                <a:latin typeface="Arial" panose="020B0604020202020204" pitchFamily="34" charset="0"/>
                <a:ea typeface="Aptos" panose="020B0004020202020204" pitchFamily="34" charset="0"/>
                <a:cs typeface="Arial" panose="020B0604020202020204" pitchFamily="34" charset="0"/>
              </a:rPr>
              <a:t>Unchanged</a:t>
            </a:r>
            <a:r>
              <a:rPr lang="en-US" sz="1800" kern="100" dirty="0">
                <a:latin typeface="Arial" panose="020B0604020202020204" pitchFamily="34" charset="0"/>
                <a:ea typeface="Aptos" panose="020B0004020202020204" pitchFamily="34" charset="0"/>
                <a:cs typeface="Arial" panose="020B0604020202020204" pitchFamily="34" charset="0"/>
              </a:rPr>
              <a:t>: </a:t>
            </a:r>
            <a:r>
              <a:rPr lang="en-US" sz="1800" dirty="0">
                <a:effectLst/>
                <a:latin typeface="Arial" panose="020B0604020202020204" pitchFamily="34" charset="0"/>
                <a:ea typeface="Aptos" panose="020B0004020202020204" pitchFamily="34" charset="0"/>
                <a:cs typeface="Arial" panose="020B0604020202020204" pitchFamily="34" charset="0"/>
              </a:rPr>
              <a:t>orbit, ITRF, GIA, and the TOPEX side A/side B drift</a:t>
            </a:r>
            <a:endParaRPr lang="en-US" sz="1800" kern="100" dirty="0">
              <a:latin typeface="Arial" panose="020B0604020202020204" pitchFamily="34" charset="0"/>
              <a:ea typeface="Aptos" panose="020B0004020202020204" pitchFamily="34" charset="0"/>
              <a:cs typeface="Arial" panose="020B0604020202020204" pitchFamily="34" charset="0"/>
            </a:endParaRPr>
          </a:p>
          <a:p>
            <a:pPr marL="742950" lvl="1" indent="-285750">
              <a:buFont typeface="Arial" panose="020B0604020202020204" pitchFamily="34" charset="0"/>
              <a:buChar char="•"/>
            </a:pPr>
            <a:r>
              <a:rPr lang="en-US" sz="1800" i="1" kern="100" dirty="0">
                <a:effectLst/>
                <a:latin typeface="Arial" panose="020B0604020202020204" pitchFamily="34" charset="0"/>
                <a:ea typeface="Aptos" panose="020B0004020202020204" pitchFamily="34" charset="0"/>
                <a:cs typeface="Arial" panose="020B0604020202020204" pitchFamily="34" charset="0"/>
              </a:rPr>
              <a:t>Updated</a:t>
            </a:r>
            <a:r>
              <a:rPr lang="en-US" sz="1800" kern="100" dirty="0">
                <a:effectLst/>
                <a:latin typeface="Arial" panose="020B0604020202020204" pitchFamily="34" charset="0"/>
                <a:ea typeface="Aptos" panose="020B0004020202020204" pitchFamily="34" charset="0"/>
                <a:cs typeface="Arial" panose="020B0604020202020204" pitchFamily="34" charset="0"/>
              </a:rPr>
              <a:t>: </a:t>
            </a:r>
            <a:r>
              <a:rPr lang="en-US" sz="1800" dirty="0">
                <a:effectLst/>
                <a:latin typeface="Arial" panose="020B0604020202020204" pitchFamily="34" charset="0"/>
                <a:ea typeface="Aptos" panose="020B0004020202020204" pitchFamily="34" charset="0"/>
                <a:cs typeface="Arial" panose="020B0604020202020204" pitchFamily="34" charset="0"/>
              </a:rPr>
              <a:t>instrument noise, geophysical corrections, wet tropospheric correction over J3, and intermission calibration offset</a:t>
            </a:r>
          </a:p>
          <a:p>
            <a:pPr marL="742950" lvl="1" indent="-285750">
              <a:buFont typeface="Arial" panose="020B0604020202020204" pitchFamily="34" charset="0"/>
              <a:buChar char="•"/>
            </a:pPr>
            <a:r>
              <a:rPr lang="en-US" sz="1800" i="1" dirty="0">
                <a:effectLst/>
                <a:latin typeface="Arial" panose="020B0604020202020204" pitchFamily="34" charset="0"/>
                <a:ea typeface="Aptos" panose="020B0004020202020204" pitchFamily="34" charset="0"/>
                <a:cs typeface="Arial" panose="020B0604020202020204" pitchFamily="34" charset="0"/>
              </a:rPr>
              <a:t>New contributions proposed</a:t>
            </a:r>
            <a:r>
              <a:rPr lang="en-US" sz="1800" dirty="0">
                <a:effectLst/>
                <a:latin typeface="Arial" panose="020B0604020202020204" pitchFamily="34" charset="0"/>
                <a:ea typeface="Aptos" panose="020B0004020202020204" pitchFamily="34" charset="0"/>
                <a:cs typeface="Arial" panose="020B0604020202020204" pitchFamily="34" charset="0"/>
              </a:rPr>
              <a:t>: uncertainty due to drift between Jason-2 and Jason-3 and sampling of the reference missions</a:t>
            </a:r>
            <a:r>
              <a:rPr lang="en-US" sz="1800" dirty="0">
                <a:effectLst/>
                <a:latin typeface="Arial" panose="020B0604020202020204" pitchFamily="34" charset="0"/>
                <a:cs typeface="Arial" panose="020B0604020202020204" pitchFamily="34" charset="0"/>
              </a:rPr>
              <a:t> </a:t>
            </a:r>
            <a:endParaRPr lang="en-US" sz="1800" kern="100" dirty="0">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800" kern="100" dirty="0">
                <a:effectLst/>
                <a:latin typeface="Arial" panose="020B0604020202020204" pitchFamily="34" charset="0"/>
                <a:ea typeface="Aptos" panose="020B0004020202020204" pitchFamily="34" charset="0"/>
                <a:cs typeface="Arial" panose="020B0604020202020204" pitchFamily="34" charset="0"/>
              </a:rPr>
              <a:t>Improvements in quantifying the trend and acceleration of the global and regional sea level, and their uncertainties:</a:t>
            </a:r>
          </a:p>
          <a:p>
            <a:pPr marL="719138" lvl="1" indent="-261938">
              <a:spcBef>
                <a:spcPts val="300"/>
              </a:spcBef>
              <a:buFont typeface="Arial" panose="020B0604020202020204" pitchFamily="34" charset="0"/>
              <a:buChar char="•"/>
            </a:pPr>
            <a:r>
              <a:rPr lang="en-US" sz="1800" dirty="0">
                <a:latin typeface="Arial" panose="020B0604020202020204" pitchFamily="34" charset="0"/>
                <a:ea typeface="Calibri"/>
                <a:cs typeface="Arial" panose="020B0604020202020204" pitchFamily="34" charset="0"/>
              </a:rPr>
              <a:t>A</a:t>
            </a:r>
            <a:r>
              <a:rPr kumimoji="0" lang="en-US" sz="1800" i="0" u="none" strike="noStrike" kern="1200" cap="none" spc="0" normalizeH="0" baseline="0" noProof="0" dirty="0">
                <a:ln>
                  <a:noFill/>
                </a:ln>
                <a:effectLst/>
                <a:uLnTx/>
                <a:uFillTx/>
                <a:latin typeface="Arial" panose="020B0604020202020204" pitchFamily="34" charset="0"/>
                <a:ea typeface="Calibri"/>
                <a:cs typeface="Arial" panose="020B0604020202020204" pitchFamily="34" charset="0"/>
              </a:rPr>
              <a:t> Bayesian method (General Least Square) shows </a:t>
            </a:r>
            <a:r>
              <a:rPr lang="en-US" sz="1800" kern="100" dirty="0">
                <a:effectLst/>
                <a:latin typeface="Arial" panose="020B0604020202020204" pitchFamily="34" charset="0"/>
                <a:ea typeface="Aptos" panose="020B0004020202020204" pitchFamily="34" charset="0"/>
                <a:cs typeface="Arial" panose="020B0604020202020204" pitchFamily="34" charset="0"/>
              </a:rPr>
              <a:t>improvements: </a:t>
            </a:r>
            <a:r>
              <a:rPr lang="en-US" sz="1800" dirty="0">
                <a:latin typeface="Arial" panose="020B0604020202020204" pitchFamily="34" charset="0"/>
                <a:ea typeface="Aptos" panose="020B0004020202020204" pitchFamily="34" charset="0"/>
                <a:cs typeface="Arial" panose="020B0604020202020204" pitchFamily="34" charset="0"/>
              </a:rPr>
              <a:t>a</a:t>
            </a:r>
            <a:r>
              <a:rPr kumimoji="0" lang="en-US" sz="1800" i="0" strike="noStrike" kern="1200" cap="none" spc="0" normalizeH="0" baseline="0" noProof="0" dirty="0">
                <a:ln>
                  <a:noFill/>
                </a:ln>
                <a:effectLst/>
                <a:uLnTx/>
                <a:uFillTx/>
                <a:latin typeface="Arial" panose="020B0604020202020204" pitchFamily="34" charset="0"/>
                <a:cs typeface="Arial" panose="020B0604020202020204" pitchFamily="34" charset="0"/>
              </a:rPr>
              <a:t>t global scales: ~15% on the trend uncertainty, ~20% on the acceleration uncertainty; a</a:t>
            </a:r>
            <a:r>
              <a:rPr lang="en-US" sz="1800" dirty="0">
                <a:latin typeface="Arial" panose="020B0604020202020204" pitchFamily="34" charset="0"/>
                <a:cs typeface="Arial" panose="020B0604020202020204" pitchFamily="34" charset="0"/>
              </a:rPr>
              <a:t>t regional scales: ~5% on trend and acceleration uncertainties</a:t>
            </a:r>
          </a:p>
          <a:p>
            <a:pPr marL="719138" lvl="1" indent="-261938">
              <a:spcBef>
                <a:spcPts val="300"/>
              </a:spcBef>
              <a:buFont typeface="Arial" panose="020B0604020202020204" pitchFamily="34" charset="0"/>
              <a:buChar char="•"/>
            </a:pPr>
            <a:r>
              <a:rPr lang="en-GB" sz="1800" dirty="0">
                <a:latin typeface="Arial" panose="020B0604020202020204" pitchFamily="34" charset="0"/>
                <a:cs typeface="Arial" panose="020B0604020202020204" pitchFamily="34" charset="0"/>
              </a:rPr>
              <a:t>Providing trend uncertainty considering both natural variability and measurement error</a:t>
            </a:r>
          </a:p>
          <a:p>
            <a:pPr marL="269875" indent="-269875">
              <a:spcBef>
                <a:spcPts val="300"/>
              </a:spcBef>
            </a:pPr>
            <a:r>
              <a:rPr lang="en-GB" sz="1800" dirty="0">
                <a:latin typeface="Arial" panose="020B0604020202020204" pitchFamily="34" charset="0"/>
                <a:cs typeface="Arial" panose="020B0604020202020204" pitchFamily="34" charset="0"/>
              </a:rPr>
              <a:t>Global and Regional mean sea level from reference missions only vs higher-latitude missions only:</a:t>
            </a:r>
          </a:p>
          <a:p>
            <a:pPr marL="719138" lvl="1" indent="-261938">
              <a:spcBef>
                <a:spcPts val="300"/>
              </a:spcBef>
              <a:buFont typeface="Arial" panose="020B0604020202020204" pitchFamily="34"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Global scales: trends and acceleration are comparable </a:t>
            </a:r>
          </a:p>
          <a:p>
            <a:pPr marL="719138" lvl="1" indent="-261938">
              <a:spcBef>
                <a:spcPts val="300"/>
              </a:spcBef>
              <a:buFont typeface="Arial" panose="020B0604020202020204" pitchFamily="34"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Regional scales: differences in trend that could be due to the wet tropospheric correction and radiometer trends.</a:t>
            </a:r>
            <a:r>
              <a:rPr lang="en-US" sz="1800" dirty="0">
                <a:effectLst/>
                <a:latin typeface="Arial" panose="020B0604020202020204" pitchFamily="34" charset="0"/>
                <a:cs typeface="Arial" panose="020B0604020202020204" pitchFamily="34" charset="0"/>
              </a:rPr>
              <a:t> </a:t>
            </a:r>
            <a:endParaRPr lang="en-US" sz="1800" kern="100" dirty="0">
              <a:latin typeface="Arial" panose="020B0604020202020204" pitchFamily="34" charset="0"/>
              <a:ea typeface="Aptos" panose="020B0004020202020204" pitchFamily="34" charset="0"/>
              <a:cs typeface="Arial" panose="020B0604020202020204" pitchFamily="34" charset="0"/>
            </a:endParaRPr>
          </a:p>
          <a:p>
            <a:endParaRPr lang="en-IE" sz="1800" dirty="0"/>
          </a:p>
        </p:txBody>
      </p:sp>
    </p:spTree>
    <p:extLst>
      <p:ext uri="{BB962C8B-B14F-4D97-AF65-F5344CB8AC3E}">
        <p14:creationId xmlns:p14="http://schemas.microsoft.com/office/powerpoint/2010/main" val="348655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130C2-CC52-971B-543B-EB2F7E17EF57}"/>
              </a:ext>
            </a:extLst>
          </p:cNvPr>
          <p:cNvSpPr>
            <a:spLocks noGrp="1"/>
          </p:cNvSpPr>
          <p:nvPr>
            <p:ph idx="1"/>
          </p:nvPr>
        </p:nvSpPr>
        <p:spPr/>
        <p:txBody>
          <a:bodyPr>
            <a:normAutofit fontScale="92500" lnSpcReduction="10000"/>
          </a:bodyPr>
          <a:lstStyle/>
          <a:p>
            <a:pPr marL="0" indent="0">
              <a:buNone/>
            </a:pPr>
            <a:r>
              <a:rPr lang="en-IE" sz="1800" b="1" dirty="0">
                <a:effectLst/>
                <a:latin typeface="Aptos Display" panose="020B0004020202020204" pitchFamily="34" charset="0"/>
                <a:ea typeface="Aptos" panose="020B0004020202020204" pitchFamily="34" charset="0"/>
                <a:cs typeface="Aptos" panose="020B0004020202020204" pitchFamily="34" charset="0"/>
              </a:rPr>
              <a:t>SESSION 8.4 Highlights </a:t>
            </a: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IE" sz="1800" dirty="0">
                <a:effectLst/>
                <a:latin typeface="Aptos Display" panose="020B0004020202020204" pitchFamily="34" charset="0"/>
                <a:ea typeface="Times New Roman" panose="02020603050405020304" pitchFamily="18" charset="0"/>
                <a:cs typeface="Aptos" panose="020B0004020202020204" pitchFamily="34" charset="0"/>
              </a:rPr>
              <a:t>Based on reconstruction, regional sea level trends are available for the last 70 years with a precision up to </a:t>
            </a:r>
            <a:r>
              <a:rPr lang="en-GB" sz="1800" dirty="0">
                <a:effectLst/>
                <a:latin typeface="Aptos Display" panose="020B0004020202020204" pitchFamily="34" charset="0"/>
                <a:ea typeface="Times New Roman" panose="02020603050405020304" pitchFamily="18" charset="0"/>
                <a:cs typeface="Aptos" panose="020B0004020202020204" pitchFamily="34" charset="0"/>
              </a:rPr>
              <a:t>1.92 +/. </a:t>
            </a:r>
            <a:r>
              <a:rPr lang="en-IE" sz="1800" dirty="0">
                <a:effectLst/>
                <a:latin typeface="Aptos Display" panose="020B0004020202020204" pitchFamily="34" charset="0"/>
                <a:ea typeface="Times New Roman" panose="02020603050405020304" pitchFamily="18" charset="0"/>
                <a:cs typeface="Aptos" panose="020B0004020202020204" pitchFamily="34" charset="0"/>
              </a:rPr>
              <a:t>0,2 mm/year in mean</a:t>
            </a:r>
            <a:r>
              <a:rPr lang="en-US" sz="1800" dirty="0">
                <a:effectLst/>
                <a:latin typeface="Aptos Display" panose="020B0004020202020204" pitchFamily="34" charset="0"/>
                <a:ea typeface="Times New Roman" panose="02020603050405020304" pitchFamily="18" charset="0"/>
                <a:cs typeface="Aptos" panose="020B0004020202020204" pitchFamily="34" charset="0"/>
              </a:rPr>
              <a:t>. The analysis covers seven decades (1952-2022) and relies on empirical orthogonal functions informed by deep-learning analytics</a:t>
            </a:r>
            <a:r>
              <a:rPr lang="en-IE" sz="1800" dirty="0">
                <a:effectLst/>
                <a:latin typeface="Aptos Display" panose="020B0004020202020204" pitchFamily="34" charset="0"/>
                <a:ea typeface="Times New Roman" panose="02020603050405020304" pitchFamily="18" charset="0"/>
                <a:cs typeface="Aptos" panose="020B0004020202020204" pitchFamily="34" charset="0"/>
              </a:rPr>
              <a:t>. Main challenges were the removal of climate patterns with special attention to PDO which plays a significant role in regional analysis. The analysis </a:t>
            </a:r>
            <a:r>
              <a:rPr lang="en-US" sz="1800" dirty="0">
                <a:effectLst/>
                <a:latin typeface="Aptos Display" panose="020B0004020202020204" pitchFamily="34" charset="0"/>
                <a:ea typeface="Times New Roman" panose="02020603050405020304" pitchFamily="18" charset="0"/>
                <a:cs typeface="Aptos" panose="020B0004020202020204" pitchFamily="34" charset="0"/>
              </a:rPr>
              <a:t>underscores the importance of the Pacific Decadal Oscillation in explaining regional sea level variations</a:t>
            </a:r>
            <a:r>
              <a:rPr lang="en-IE" sz="1800" dirty="0">
                <a:effectLst/>
                <a:latin typeface="Aptos Display" panose="020B0004020202020204" pitchFamily="34" charset="0"/>
                <a:ea typeface="Times New Roman" panose="02020603050405020304" pitchFamily="18" charset="0"/>
                <a:cs typeface="Aptos" panose="020B0004020202020204" pitchFamily="34" charset="0"/>
              </a:rPr>
              <a:t>.  (C.K. Shum et al.)</a:t>
            </a: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IE" sz="1800" dirty="0">
                <a:effectLst/>
                <a:latin typeface="Aptos Display" panose="020B0004020202020204" pitchFamily="34" charset="0"/>
                <a:ea typeface="Times New Roman" panose="02020603050405020304" pitchFamily="18" charset="0"/>
                <a:cs typeface="Aptos" panose="020B0004020202020204" pitchFamily="34" charset="0"/>
              </a:rPr>
              <a:t>A united climate record is available for the last 30 year with harmonized and consistent multi-mission models. The highlight is that new missions with more advanced technologies are now helping to improve data quality of precedent missions. SLA increase is not homogeneous (2.1 mm/year for first decade; to an acceleration up to 4.2 mm/year in the last decade) (C. </a:t>
            </a:r>
            <a:r>
              <a:rPr lang="en-IE" sz="1800" dirty="0" err="1">
                <a:effectLst/>
                <a:latin typeface="Aptos Display" panose="020B0004020202020204" pitchFamily="34" charset="0"/>
                <a:ea typeface="Times New Roman" panose="02020603050405020304" pitchFamily="18" charset="0"/>
                <a:cs typeface="Aptos" panose="020B0004020202020204" pitchFamily="34" charset="0"/>
              </a:rPr>
              <a:t>Kocha</a:t>
            </a:r>
            <a:r>
              <a:rPr lang="en-IE" sz="1800" dirty="0">
                <a:effectLst/>
                <a:latin typeface="Aptos Display" panose="020B0004020202020204" pitchFamily="34" charset="0"/>
                <a:ea typeface="Times New Roman" panose="02020603050405020304" pitchFamily="18" charset="0"/>
                <a:cs typeface="Aptos" panose="020B0004020202020204" pitchFamily="34" charset="0"/>
              </a:rPr>
              <a:t>, et al.).</a:t>
            </a: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IE" sz="1800" dirty="0">
                <a:effectLst/>
                <a:latin typeface="Aptos Display" panose="020B0004020202020204" pitchFamily="34" charset="0"/>
                <a:ea typeface="Times New Roman" panose="02020603050405020304" pitchFamily="18" charset="0"/>
                <a:cs typeface="Aptos" panose="020B0004020202020204" pitchFamily="34" charset="0"/>
              </a:rPr>
              <a:t>An accelerated ocean stratification is visible through the analysis of ocean tides with more energetic ocean tides.  There is early evidence of an increase of the ocean tides along the last 30 years of altimetry data records. Available tide models were extensively compared, and main improvements and drawbacks reported. (R. Ray, et al.)</a:t>
            </a: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IE" sz="1800" dirty="0">
                <a:effectLst/>
                <a:latin typeface="Aptos Display" panose="020B0004020202020204" pitchFamily="34" charset="0"/>
                <a:ea typeface="Times New Roman" panose="02020603050405020304" pitchFamily="18" charset="0"/>
                <a:cs typeface="Aptos" panose="020B0004020202020204" pitchFamily="34" charset="0"/>
              </a:rPr>
              <a:t>Altimetry precision for an accurate estimate of Earth Energy imbalance should reach a stability of 0.1 mm/year with 95% confidence. So far this stability is not met. (M. </a:t>
            </a:r>
            <a:r>
              <a:rPr lang="en-IE" sz="1800" dirty="0" err="1">
                <a:effectLst/>
                <a:latin typeface="Aptos Display" panose="020B0004020202020204" pitchFamily="34" charset="0"/>
                <a:ea typeface="Times New Roman" panose="02020603050405020304" pitchFamily="18" charset="0"/>
                <a:cs typeface="Aptos" panose="020B0004020202020204" pitchFamily="34" charset="0"/>
              </a:rPr>
              <a:t>Ablain</a:t>
            </a:r>
            <a:r>
              <a:rPr lang="en-IE" sz="1800" dirty="0">
                <a:effectLst/>
                <a:latin typeface="Aptos Display" panose="020B0004020202020204" pitchFamily="34" charset="0"/>
                <a:ea typeface="Times New Roman" panose="02020603050405020304" pitchFamily="18" charset="0"/>
                <a:cs typeface="Aptos" panose="020B0004020202020204" pitchFamily="34" charset="0"/>
              </a:rPr>
              <a:t>, et al.)</a:t>
            </a:r>
            <a:endParaRPr lang="en-I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IE" sz="1800" dirty="0">
                <a:effectLst/>
                <a:latin typeface="Aptos Display" panose="020B0004020202020204" pitchFamily="34" charset="0"/>
                <a:ea typeface="Times New Roman" panose="02020603050405020304" pitchFamily="18" charset="0"/>
                <a:cs typeface="Aptos" panose="020B0004020202020204" pitchFamily="34" charset="0"/>
              </a:rPr>
              <a:t>Th</a:t>
            </a:r>
            <a:r>
              <a:rPr lang="en-US" sz="1800" dirty="0">
                <a:effectLst/>
                <a:latin typeface="Aptos Display" panose="020B0004020202020204" pitchFamily="34" charset="0"/>
                <a:ea typeface="Times New Roman" panose="02020603050405020304" pitchFamily="18" charset="0"/>
                <a:cs typeface="Aptos" panose="020B0004020202020204" pitchFamily="34" charset="0"/>
              </a:rPr>
              <a:t>e new International Altimetry Pilot Service is presented for open access to altimetry information.  IAS is organized in seven clusters addressing different altimetry </a:t>
            </a:r>
            <a:r>
              <a:rPr lang="en-US" sz="1800" dirty="0" err="1">
                <a:effectLst/>
                <a:latin typeface="Aptos Display" panose="020B0004020202020204" pitchFamily="34" charset="0"/>
                <a:ea typeface="Times New Roman" panose="02020603050405020304" pitchFamily="18" charset="0"/>
                <a:cs typeface="Aptos" panose="020B0004020202020204" pitchFamily="34" charset="0"/>
              </a:rPr>
              <a:t>thematics</a:t>
            </a:r>
            <a:r>
              <a:rPr lang="en-US" sz="1800" dirty="0">
                <a:effectLst/>
                <a:latin typeface="Aptos Display" panose="020B0004020202020204" pitchFamily="34" charset="0"/>
                <a:ea typeface="Times New Roman" panose="02020603050405020304" pitchFamily="18" charset="0"/>
                <a:cs typeface="Aptos" panose="020B0004020202020204" pitchFamily="34" charset="0"/>
              </a:rPr>
              <a:t>. Presented several examples of collaborations, spanning many interdisciplinary aspects of altimetry that have grown out of this service.(X. Deng)</a:t>
            </a:r>
            <a:endParaRPr lang="en-IE"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69598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2457-2D74-8A6F-20FC-D848051313A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7FB06-420E-0AE4-9C0E-8271C008B1C6}"/>
              </a:ext>
            </a:extLst>
          </p:cNvPr>
          <p:cNvSpPr>
            <a:spLocks noGrp="1"/>
          </p:cNvSpPr>
          <p:nvPr>
            <p:ph idx="1"/>
          </p:nvPr>
        </p:nvSpPr>
        <p:spPr>
          <a:xfrm>
            <a:off x="196138" y="1087120"/>
            <a:ext cx="11995480" cy="5567680"/>
          </a:xfrm>
        </p:spPr>
        <p:txBody>
          <a:bodyPr>
            <a:normAutofit fontScale="85000" lnSpcReduction="10000"/>
          </a:bodyPr>
          <a:lstStyle/>
          <a:p>
            <a:r>
              <a:rPr lang="en-IE" sz="2800" b="1" dirty="0">
                <a:effectLst/>
                <a:latin typeface="Aptos Display" panose="020B0004020202020204" pitchFamily="34" charset="0"/>
                <a:ea typeface="Aptos" panose="020B0004020202020204" pitchFamily="34" charset="0"/>
                <a:cs typeface="Aptos" panose="020B0004020202020204" pitchFamily="34" charset="0"/>
              </a:rPr>
              <a:t>Recommendations</a:t>
            </a:r>
          </a:p>
          <a:p>
            <a:endParaRPr lang="en-IE" sz="1700" b="1" dirty="0">
              <a:effectLst/>
              <a:latin typeface="Aptos Display" panose="020B0004020202020204" pitchFamily="34" charset="0"/>
              <a:ea typeface="Aptos" panose="020B0004020202020204" pitchFamily="34" charset="0"/>
              <a:cs typeface="Aptos" panose="020B0004020202020204" pitchFamily="34" charset="0"/>
            </a:endParaRPr>
          </a:p>
          <a:p>
            <a:r>
              <a:rPr lang="en-IE" sz="1700" dirty="0">
                <a:latin typeface="Arial" panose="020B0604020202020204" pitchFamily="34" charset="0"/>
                <a:cs typeface="Arial" panose="020B0604020202020204" pitchFamily="34" charset="0"/>
              </a:rPr>
              <a:t>Need for continuity of </a:t>
            </a:r>
            <a:r>
              <a:rPr lang="en-IE" sz="1700" b="1" dirty="0">
                <a:latin typeface="Arial" panose="020B0604020202020204" pitchFamily="34" charset="0"/>
                <a:cs typeface="Arial" panose="020B0604020202020204" pitchFamily="34" charset="0"/>
              </a:rPr>
              <a:t>dedicated In-Situ sites, </a:t>
            </a:r>
            <a:r>
              <a:rPr lang="en-IE" sz="1700" dirty="0">
                <a:latin typeface="Arial" panose="020B0604020202020204" pitchFamily="34" charset="0"/>
                <a:cs typeface="Arial" panose="020B0604020202020204" pitchFamily="34" charset="0"/>
              </a:rPr>
              <a:t>represent significant investment supported by agencies</a:t>
            </a:r>
          </a:p>
          <a:p>
            <a:r>
              <a:rPr lang="en-IE" sz="1700" b="1" dirty="0">
                <a:latin typeface="Arial" panose="020B0604020202020204" pitchFamily="34" charset="0"/>
                <a:cs typeface="Arial" panose="020B0604020202020204" pitchFamily="34" charset="0"/>
              </a:rPr>
              <a:t>Calibration</a:t>
            </a:r>
            <a:r>
              <a:rPr lang="en-IE" sz="1700" dirty="0">
                <a:latin typeface="Arial" panose="020B0604020202020204" pitchFamily="34" charset="0"/>
                <a:cs typeface="Arial" panose="020B0604020202020204" pitchFamily="34" charset="0"/>
              </a:rPr>
              <a:t> among missions, e.g. through extensive tandem phases (min one year for seasonal variability) is essential for a consistent and harmonized data record to support climate analysis. Together with join definition of standards to keep harmony among data products from different Agencies. The altimetry community is kindly invited to join IAS activities to support open access to altimetry information. </a:t>
            </a:r>
          </a:p>
          <a:p>
            <a:r>
              <a:rPr lang="en-IE" sz="1700" dirty="0">
                <a:latin typeface="Arial" panose="020B0604020202020204" pitchFamily="34" charset="0"/>
                <a:cs typeface="Arial" panose="020B0604020202020204" pitchFamily="34" charset="0"/>
              </a:rPr>
              <a:t>Increase the global </a:t>
            </a:r>
            <a:r>
              <a:rPr lang="en-IE" sz="1700" b="1" dirty="0">
                <a:latin typeface="Arial" panose="020B0604020202020204" pitchFamily="34" charset="0"/>
                <a:cs typeface="Arial" panose="020B0604020202020204" pitchFamily="34" charset="0"/>
              </a:rPr>
              <a:t>coverage</a:t>
            </a:r>
            <a:r>
              <a:rPr lang="en-IE" sz="1700" dirty="0">
                <a:latin typeface="Arial" panose="020B0604020202020204" pitchFamily="34" charset="0"/>
                <a:cs typeface="Arial" panose="020B0604020202020204" pitchFamily="34" charset="0"/>
              </a:rPr>
              <a:t> of reference data including in polar regions to study and remove local dependency. Need to coordinate efforts and deployments between institutes</a:t>
            </a:r>
          </a:p>
          <a:p>
            <a:endParaRPr lang="en-GB" sz="1700" dirty="0">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700" b="1" dirty="0">
                <a:latin typeface="Arial" panose="020B0604020202020204" pitchFamily="34" charset="0"/>
                <a:cs typeface="Arial" panose="020B0604020202020204" pitchFamily="34" charset="0"/>
              </a:rPr>
              <a:t>Uncertainty budget</a:t>
            </a:r>
            <a:r>
              <a:rPr lang="en-US" sz="1700" dirty="0">
                <a:latin typeface="Arial" panose="020B0604020202020204" pitchFamily="34" charset="0"/>
                <a:cs typeface="Arial" panose="020B0604020202020204" pitchFamily="34" charset="0"/>
              </a:rPr>
              <a:t> (</a:t>
            </a:r>
            <a:r>
              <a:rPr lang="en-IE" sz="1700" dirty="0">
                <a:latin typeface="Arial" panose="020B0604020202020204" pitchFamily="34" charset="0"/>
                <a:cs typeface="Arial" panose="020B0604020202020204" pitchFamily="34" charset="0"/>
              </a:rPr>
              <a:t>to achieve a 0.1mm/year stability as recommended by </a:t>
            </a:r>
            <a:r>
              <a:rPr lang="fr-FR" sz="1700" dirty="0" err="1">
                <a:latin typeface="Arial" panose="020B0604020202020204" pitchFamily="34" charset="0"/>
                <a:cs typeface="Arial" panose="020B0604020202020204" pitchFamily="34" charset="0"/>
              </a:rPr>
              <a:t>Meyssignac</a:t>
            </a:r>
            <a:r>
              <a:rPr lang="fr-FR" sz="1700" dirty="0">
                <a:latin typeface="Arial" panose="020B0604020202020204" pitchFamily="34" charset="0"/>
                <a:cs typeface="Arial" panose="020B0604020202020204" pitchFamily="34" charset="0"/>
              </a:rPr>
              <a:t> et al.)</a:t>
            </a:r>
            <a:r>
              <a:rPr lang="en-US" sz="1700" dirty="0">
                <a:latin typeface="Arial" panose="020B0604020202020204" pitchFamily="34" charset="0"/>
                <a:cs typeface="Arial" panose="020B0604020202020204" pitchFamily="34" charset="0"/>
              </a:rPr>
              <a:t>:</a:t>
            </a:r>
          </a:p>
          <a:p>
            <a:pPr marL="742950" lvl="1" indent="-285750">
              <a:spcBef>
                <a:spcPts val="0"/>
              </a:spcBef>
            </a:pPr>
            <a:r>
              <a:rPr lang="en-US" sz="1700" dirty="0">
                <a:latin typeface="Arial" panose="020B0604020202020204" pitchFamily="34" charset="0"/>
                <a:cs typeface="Arial" panose="020B0604020202020204" pitchFamily="34" charset="0"/>
              </a:rPr>
              <a:t>Continuously improve the altimeter system components; improve and compare validation methods; document and improve of all components with special attention to</a:t>
            </a:r>
            <a:r>
              <a:rPr lang="en-IE" sz="1700" dirty="0">
                <a:latin typeface="Arial" panose="020B0604020202020204" pitchFamily="34" charset="0"/>
                <a:cs typeface="Arial" panose="020B0604020202020204" pitchFamily="34" charset="0"/>
              </a:rPr>
              <a:t> POD estimates which constitute 30% of the error budget, and wet tropospheric correction which accounts for 20% of the overall error budget</a:t>
            </a:r>
            <a:endParaRPr lang="en-US" sz="1700" dirty="0">
              <a:latin typeface="Arial" panose="020B0604020202020204" pitchFamily="34" charset="0"/>
              <a:cs typeface="Arial" panose="020B0604020202020204" pitchFamily="34" charset="0"/>
            </a:endParaRPr>
          </a:p>
          <a:p>
            <a:pPr marL="742950" lvl="1" indent="-285750">
              <a:spcBef>
                <a:spcPts val="0"/>
              </a:spcBef>
            </a:pPr>
            <a:r>
              <a:rPr lang="en-US" sz="1700" dirty="0">
                <a:latin typeface="Arial" panose="020B0604020202020204" pitchFamily="34" charset="0"/>
                <a:cs typeface="Arial" panose="020B0604020202020204" pitchFamily="34" charset="0"/>
              </a:rPr>
              <a:t>Define new contributions for global and regional mean sea level: (1) drift between Jason-2 and Jason-3 and (2) sampling of the reference missions</a:t>
            </a:r>
            <a:endParaRPr lang="en-IE" sz="1700" dirty="0">
              <a:latin typeface="Arial" panose="020B0604020202020204" pitchFamily="34" charset="0"/>
              <a:cs typeface="Arial" panose="020B0604020202020204" pitchFamily="34" charset="0"/>
            </a:endParaRPr>
          </a:p>
          <a:p>
            <a:pPr marL="742950" lvl="1" indent="-285750">
              <a:spcBef>
                <a:spcPts val="0"/>
              </a:spcBef>
              <a:buSzPts val="1000"/>
              <a:tabLst>
                <a:tab pos="457200" algn="l"/>
              </a:tabLst>
            </a:pPr>
            <a:r>
              <a:rPr lang="en-IE" sz="1700" dirty="0">
                <a:latin typeface="Arial" panose="020B0604020202020204" pitchFamily="34" charset="0"/>
                <a:cs typeface="Arial" panose="020B0604020202020204" pitchFamily="34" charset="0"/>
              </a:rPr>
              <a:t>Tidal coherent errors in the orbits can range from 2mm/y to 4mm/y when comparing approaches from different agencies. </a:t>
            </a:r>
            <a:r>
              <a:rPr lang="en-IE" sz="1700" dirty="0" err="1">
                <a:latin typeface="Arial" panose="020B0604020202020204" pitchFamily="34" charset="0"/>
                <a:cs typeface="Arial" panose="020B0604020202020204" pitchFamily="34" charset="0"/>
              </a:rPr>
              <a:t>Geocenter</a:t>
            </a:r>
            <a:r>
              <a:rPr lang="en-IE" sz="1700" dirty="0">
                <a:latin typeface="Arial" panose="020B0604020202020204" pitchFamily="34" charset="0"/>
                <a:cs typeface="Arial" panose="020B0604020202020204" pitchFamily="34" charset="0"/>
              </a:rPr>
              <a:t> orbit model differences are depicted in orbit components analysis although orbit teams ensure the models used are identical and consistent to each other. Maybe some further analysis on this deserves the attention of operational agencies. </a:t>
            </a:r>
          </a:p>
          <a:p>
            <a:pPr marL="285750" marR="0" indent="-285750">
              <a:spcBef>
                <a:spcPts val="0"/>
              </a:spcBef>
              <a:spcAft>
                <a:spcPts val="0"/>
              </a:spcAft>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742950" lvl="1" indent="-285750">
              <a:spcBef>
                <a:spcPts val="0"/>
              </a:spcBef>
            </a:pPr>
            <a:r>
              <a:rPr lang="en-US" sz="1700" dirty="0">
                <a:latin typeface="Arial" panose="020B0604020202020204" pitchFamily="34" charset="0"/>
                <a:cs typeface="Arial" panose="020B0604020202020204" pitchFamily="34" charset="0"/>
              </a:rPr>
              <a:t>Reevaluate and improve statistical estimation of trend and acceleration at global and regional scales</a:t>
            </a:r>
          </a:p>
          <a:p>
            <a:pPr marL="742950" lvl="1" indent="-285750">
              <a:spcBef>
                <a:spcPts val="0"/>
              </a:spcBef>
            </a:pPr>
            <a:endParaRPr lang="en-IE" sz="1700" dirty="0">
              <a:latin typeface="Arial" panose="020B0604020202020204" pitchFamily="34" charset="0"/>
              <a:cs typeface="Arial" panose="020B0604020202020204" pitchFamily="34" charset="0"/>
            </a:endParaRPr>
          </a:p>
          <a:p>
            <a:pPr marL="742950" lvl="1" indent="-285750">
              <a:spcBef>
                <a:spcPts val="0"/>
              </a:spcBef>
            </a:pPr>
            <a:r>
              <a:rPr lang="en-IE" sz="1700" dirty="0">
                <a:latin typeface="Arial" panose="020B0604020202020204" pitchFamily="34" charset="0"/>
                <a:cs typeface="Arial" panose="020B0604020202020204" pitchFamily="34" charset="0"/>
              </a:rPr>
              <a:t>The accountability of land motion and climate patterns is a challenge and shall be further refined when doing regional analysis</a:t>
            </a:r>
            <a:endParaRPr lang="en-US" sz="1700" dirty="0">
              <a:latin typeface="Arial" panose="020B0604020202020204" pitchFamily="34" charset="0"/>
              <a:cs typeface="Arial" panose="020B0604020202020204" pitchFamily="34" charset="0"/>
            </a:endParaRPr>
          </a:p>
          <a:p>
            <a:pPr marL="0" marR="0" indent="0">
              <a:spcBef>
                <a:spcPts val="0"/>
              </a:spcBef>
              <a:spcAft>
                <a:spcPts val="0"/>
              </a:spcAft>
              <a:buNone/>
            </a:pPr>
            <a:endParaRPr lang="en-US" sz="1700" dirty="0">
              <a:latin typeface="Arial" panose="020B0604020202020204" pitchFamily="34" charset="0"/>
              <a:cs typeface="Arial" panose="020B0604020202020204" pitchFamily="34" charset="0"/>
            </a:endParaRPr>
          </a:p>
          <a:p>
            <a:pPr marL="285750" indent="-285750">
              <a:spcBef>
                <a:spcPts val="0"/>
              </a:spcBef>
            </a:pPr>
            <a:r>
              <a:rPr lang="en-IE" sz="1700" dirty="0">
                <a:latin typeface="Arial" panose="020B0604020202020204" pitchFamily="34" charset="0"/>
                <a:cs typeface="Arial" panose="020B0604020202020204" pitchFamily="34" charset="0"/>
              </a:rPr>
              <a:t>A </a:t>
            </a:r>
            <a:r>
              <a:rPr lang="en-IE" sz="1700" b="1" dirty="0">
                <a:latin typeface="Arial" panose="020B0604020202020204" pitchFamily="34" charset="0"/>
                <a:cs typeface="Arial" panose="020B0604020202020204" pitchFamily="34" charset="0"/>
              </a:rPr>
              <a:t>potential change of orbit for future mission </a:t>
            </a:r>
            <a:r>
              <a:rPr lang="en-IE" sz="1700" dirty="0">
                <a:latin typeface="Arial" panose="020B0604020202020204" pitchFamily="34" charset="0"/>
                <a:cs typeface="Arial" panose="020B0604020202020204" pitchFamily="34" charset="0"/>
              </a:rPr>
              <a:t>should be addressed in cooperation and with enough time to make sure the in-situ capabilities can still be used (and potentially transferred) and</a:t>
            </a:r>
            <a:r>
              <a:rPr lang="en-US" sz="1700" dirty="0">
                <a:latin typeface="Arial" panose="020B0604020202020204" pitchFamily="34" charset="0"/>
                <a:cs typeface="Arial" panose="020B0604020202020204" pitchFamily="34" charset="0"/>
              </a:rPr>
              <a:t> a comprehensive analysis on the repercussions in term of science (</a:t>
            </a:r>
            <a:r>
              <a:rPr lang="en-US" sz="1700">
                <a:latin typeface="Arial" panose="020B0604020202020204" pitchFamily="34" charset="0"/>
                <a:cs typeface="Arial" panose="020B0604020202020204" pitchFamily="34" charset="0"/>
              </a:rPr>
              <a:t>climate change) </a:t>
            </a:r>
            <a:r>
              <a:rPr lang="en-US" sz="1700" dirty="0">
                <a:latin typeface="Arial" panose="020B0604020202020204" pitchFamily="34" charset="0"/>
                <a:cs typeface="Arial" panose="020B0604020202020204" pitchFamily="34" charset="0"/>
              </a:rPr>
              <a:t>should </a:t>
            </a:r>
            <a:r>
              <a:rPr lang="en-US" sz="1700">
                <a:latin typeface="Arial" panose="020B0604020202020204" pitchFamily="34" charset="0"/>
                <a:cs typeface="Arial" panose="020B0604020202020204" pitchFamily="34" charset="0"/>
              </a:rPr>
              <a:t>be done.</a:t>
            </a:r>
            <a:endParaRPr lang="en-IE" sz="2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3423250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otalTime>132</TotalTime>
  <Words>1125</Words>
  <Application>Microsoft Macintosh PowerPoint</Application>
  <PresentationFormat>Widescreen</PresentationFormat>
  <Paragraphs>64</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Aptos Display</vt:lpstr>
      <vt:lpstr>Arial</vt:lpstr>
      <vt:lpstr>Calibri</vt:lpstr>
      <vt:lpstr>Calibri Light</vt:lpstr>
      <vt:lpstr>NotesEsa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Versace</dc:creator>
  <cp:lastModifiedBy>Desjonqueres, Jean-Damien M (US 335A)</cp:lastModifiedBy>
  <cp:revision>25</cp:revision>
  <dcterms:created xsi:type="dcterms:W3CDTF">2022-10-21T11:49:48Z</dcterms:created>
  <dcterms:modified xsi:type="dcterms:W3CDTF">2024-09-06T11:56:45Z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2022-10-21T11:49:49Z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fd9a54cd-8f7e-4ebb-bd95-c6c1429cc846</vt:lpwstr>
  </property>
  <property fmtid="{D5CDD505-2E9C-101B-9397-08002B2CF9AE}" pid="8" name="MSIP_Label_3976fa30-1907-4356-8241-62ea5e1c0256_ContentBits">
    <vt:lpwstr>0</vt:lpwstr>
  </property>
  <property fmtid="{D5CDD505-2E9C-101B-9397-08002B2CF9AE}" pid="9" name="MSIP_Label_5825a87f-4728-4ddd-b7ff-d259a1fc27b3_Enabled">
    <vt:lpwstr>true</vt:lpwstr>
  </property>
  <property fmtid="{D5CDD505-2E9C-101B-9397-08002B2CF9AE}" pid="10" name="MSIP_Label_5825a87f-4728-4ddd-b7ff-d259a1fc27b3_SetDate">
    <vt:lpwstr>2024-09-06T11:26:08Z</vt:lpwstr>
  </property>
  <property fmtid="{D5CDD505-2E9C-101B-9397-08002B2CF9AE}" pid="11" name="MSIP_Label_5825a87f-4728-4ddd-b7ff-d259a1fc27b3_Method">
    <vt:lpwstr>Privileged</vt:lpwstr>
  </property>
  <property fmtid="{D5CDD505-2E9C-101B-9397-08002B2CF9AE}" pid="12" name="MSIP_Label_5825a87f-4728-4ddd-b7ff-d259a1fc27b3_Name">
    <vt:lpwstr>JPL Caltech Proprietary - Business Discreet​</vt:lpwstr>
  </property>
  <property fmtid="{D5CDD505-2E9C-101B-9397-08002B2CF9AE}" pid="13" name="MSIP_Label_5825a87f-4728-4ddd-b7ff-d259a1fc27b3_SiteId">
    <vt:lpwstr>545921e0-10ef-4398-8713-9832ac563dad</vt:lpwstr>
  </property>
  <property fmtid="{D5CDD505-2E9C-101B-9397-08002B2CF9AE}" pid="14" name="MSIP_Label_5825a87f-4728-4ddd-b7ff-d259a1fc27b3_ActionId">
    <vt:lpwstr>5e63c46c-c126-47f0-a717-4d0218cbf7d5</vt:lpwstr>
  </property>
  <property fmtid="{D5CDD505-2E9C-101B-9397-08002B2CF9AE}" pid="15" name="MSIP_Label_5825a87f-4728-4ddd-b7ff-d259a1fc27b3_ContentBits">
    <vt:lpwstr>0</vt:lpwstr>
  </property>
</Properties>
</file>