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28"/>
  </p:notesMasterIdLst>
  <p:sldIdLst>
    <p:sldId id="256" r:id="rId3"/>
    <p:sldId id="941" r:id="rId4"/>
    <p:sldId id="942" r:id="rId5"/>
    <p:sldId id="924" r:id="rId6"/>
    <p:sldId id="928" r:id="rId7"/>
    <p:sldId id="939" r:id="rId8"/>
    <p:sldId id="950" r:id="rId9"/>
    <p:sldId id="940" r:id="rId10"/>
    <p:sldId id="925" r:id="rId11"/>
    <p:sldId id="923" r:id="rId12"/>
    <p:sldId id="926" r:id="rId13"/>
    <p:sldId id="938" r:id="rId14"/>
    <p:sldId id="943" r:id="rId15"/>
    <p:sldId id="947" r:id="rId16"/>
    <p:sldId id="944" r:id="rId17"/>
    <p:sldId id="927" r:id="rId18"/>
    <p:sldId id="945" r:id="rId19"/>
    <p:sldId id="948" r:id="rId20"/>
    <p:sldId id="930" r:id="rId21"/>
    <p:sldId id="946" r:id="rId22"/>
    <p:sldId id="934" r:id="rId23"/>
    <p:sldId id="931" r:id="rId24"/>
    <p:sldId id="933" r:id="rId25"/>
    <p:sldId id="935" r:id="rId26"/>
    <p:sldId id="936" r:id="rId2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1DDDC5-4639-4E4D-B4AD-857CB31DA492}" v="14" dt="2024-09-05T20:00:01.344"/>
    <p1510:client id="{1A0B3B2D-FD46-470B-BB02-608728543492}" v="104" dt="2024-09-05T13:26:26.876"/>
    <p1510:client id="{2409B2C2-70C4-4AFD-BF4E-EC2ED23D53E5}" v="198" dt="2024-09-05T19:28:12.041"/>
    <p1510:client id="{30D69D24-B77D-4F69-8210-4353D2C4B18B}" v="749" dt="2024-09-05T20:12:35.789"/>
    <p1510:client id="{32C2835D-883B-4725-8D10-36FDA9FE3E65}" v="188" dt="2024-09-06T06:34:40.090"/>
    <p1510:client id="{3354DB3D-E5DA-44B1-9987-ADD78FAF9BD1}" v="379" dt="2024-09-05T19:35:42.676"/>
    <p1510:client id="{349B40EA-5EFE-4691-9011-6B7331AE6D0D}" v="48" dt="2024-09-05T12:57:33.363"/>
    <p1510:client id="{37377840-5B3B-4FCE-8E6C-62B993E79ED6}" v="81" dt="2024-09-05T19:14:52.042"/>
    <p1510:client id="{5459871F-4CAD-4B93-A359-EC4564AEB855}" v="145" dt="2024-09-05T14:41:26.606"/>
    <p1510:client id="{88643957-6428-4166-A9FE-1F21CC7C32DF}" v="1413" dt="2024-09-05T15:03:39.195"/>
    <p1510:client id="{9AF709AF-E81D-4A43-A397-2264650523D1}" v="24" dt="2024-09-06T07:27:17.372"/>
    <p1510:client id="{9C443E48-853C-427A-982C-5844BE4A436C}" v="45" dt="2024-09-05T19:04:40.670"/>
    <p1510:client id="{A0B7341D-6C3A-2D40-AD0A-83C59D7FEFD1}" v="484" dt="2024-09-05T12:50:40.979"/>
    <p1510:client id="{A696D41D-2F04-42BD-A6E3-35DF44E159F7}" v="1626" dt="2024-09-05T13:14:29.724"/>
    <p1510:client id="{C1055DCF-8EB6-455E-A82E-FB10B0FC35D4}" v="12" dt="2024-09-05T19:11:42.200"/>
    <p1510:client id="{C3CED18A-A34A-41C4-8FE0-DEAF3EB65973}" v="114" dt="2024-09-06T07:22:11.257"/>
    <p1510:client id="{DC37506E-0B3C-4EA7-A09F-FA78FED38624}" v="11" dt="2024-09-05T19:58:19.227"/>
    <p1510:client id="{DE828E92-B542-4CF1-B556-F9B1F92771D4}" v="9" dt="2024-09-05T12:26:48.055"/>
    <p1510:client id="{FF10100F-8FD1-441B-9518-00B5809515D1}" v="161" dt="2024-09-05T15:02:24.61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A0E53D6-217A-4240-874E-6B64CE5C2A59}" type="datetimeFigureOut">
              <a:rPr lang="en-US" smtClean="0"/>
              <a:t>9/6/2024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3DABD2F-AECF-E14E-9F2E-8589C6185C3F}" type="slidenum">
              <a:rPr lang="en-US" smtClean="0"/>
              <a:t>‹#›</a:t>
            </a:fld>
            <a:endParaRPr lang="en-US"/>
          </a:p>
        </p:txBody>
      </p:sp>
    </p:spTree>
    <p:extLst>
      <p:ext uri="{BB962C8B-B14F-4D97-AF65-F5344CB8AC3E}">
        <p14:creationId xmlns:p14="http://schemas.microsoft.com/office/powerpoint/2010/main" val="1767210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800" b="0" i="0">
                <a:solidFill>
                  <a:schemeClr val="bg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189" lvl="0" indent="-342891" algn="l">
              <a:spcBef>
                <a:spcPts val="360"/>
              </a:spcBef>
              <a:spcAft>
                <a:spcPts val="0"/>
              </a:spcAft>
              <a:buClr>
                <a:schemeClr val="dk1"/>
              </a:buClr>
              <a:buSzPts val="1800"/>
              <a:buChar char="•"/>
              <a:defRPr/>
            </a:lvl1pPr>
            <a:lvl2pPr marL="914377" lvl="1" indent="-342891" algn="l">
              <a:spcBef>
                <a:spcPts val="360"/>
              </a:spcBef>
              <a:spcAft>
                <a:spcPts val="0"/>
              </a:spcAft>
              <a:buClr>
                <a:schemeClr val="dk1"/>
              </a:buClr>
              <a:buSzPts val="1800"/>
              <a:buChar char="–"/>
              <a:defRPr/>
            </a:lvl2pPr>
            <a:lvl3pPr marL="1371566" lvl="2" indent="-342891" algn="l">
              <a:spcBef>
                <a:spcPts val="360"/>
              </a:spcBef>
              <a:spcAft>
                <a:spcPts val="0"/>
              </a:spcAft>
              <a:buClr>
                <a:schemeClr val="dk1"/>
              </a:buClr>
              <a:buSzPts val="1800"/>
              <a:buChar char="•"/>
              <a:defRPr/>
            </a:lvl3pPr>
            <a:lvl4pPr marL="1828754" lvl="3" indent="-342891" algn="l">
              <a:spcBef>
                <a:spcPts val="360"/>
              </a:spcBef>
              <a:spcAft>
                <a:spcPts val="0"/>
              </a:spcAft>
              <a:buClr>
                <a:schemeClr val="dk1"/>
              </a:buClr>
              <a:buSzPts val="1800"/>
              <a:buChar char="–"/>
              <a:defRPr/>
            </a:lvl4pPr>
            <a:lvl5pPr marL="2285943" lvl="4" indent="-342891" algn="l">
              <a:spcBef>
                <a:spcPts val="360"/>
              </a:spcBef>
              <a:spcAft>
                <a:spcPts val="0"/>
              </a:spcAft>
              <a:buClr>
                <a:schemeClr val="dk1"/>
              </a:buClr>
              <a:buSzPts val="1800"/>
              <a:buChar char="»"/>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22339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9"/>
          </a:xfrm>
          <a:prstGeom prst="rect">
            <a:avLst/>
          </a:prstGeom>
        </p:spPr>
      </p:pic>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526" y="-36443"/>
            <a:ext cx="12190474" cy="1024127"/>
          </a:xfrm>
          <a:prstGeom prst="rect">
            <a:avLst/>
          </a:prstGeom>
        </p:spPr>
      </p:pic>
      <p:sp>
        <p:nvSpPr>
          <p:cNvPr id="5" name="Title 1">
            <a:extLst>
              <a:ext uri="{FF2B5EF4-FFF2-40B4-BE49-F238E27FC236}">
                <a16:creationId xmlns:a16="http://schemas.microsoft.com/office/drawing/2014/main" id="{48815A8A-656B-B001-31E7-B32BBC68339E}"/>
              </a:ext>
            </a:extLst>
          </p:cNvPr>
          <p:cNvSpPr txBox="1">
            <a:spLocks/>
          </p:cNvSpPr>
          <p:nvPr userDrawn="1"/>
        </p:nvSpPr>
        <p:spPr bwMode="auto">
          <a:xfrm>
            <a:off x="-6626" y="-24128"/>
            <a:ext cx="9594028"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35000" algn="l" rtl="0" eaLnBrk="1" fontAlgn="base" hangingPunct="1">
              <a:spcBef>
                <a:spcPct val="0"/>
              </a:spcBef>
              <a:spcAft>
                <a:spcPct val="0"/>
              </a:spcAft>
              <a:defRPr sz="2100" b="1" i="0">
                <a:solidFill>
                  <a:schemeClr val="bg1"/>
                </a:solidFill>
                <a:latin typeface="Arial" pitchFamily="34" charset="0"/>
                <a:ea typeface="+mj-ea"/>
                <a:cs typeface="Arial" pitchFamily="34" charset="0"/>
              </a:defRPr>
            </a:lvl1pPr>
            <a:lvl2pPr marL="134541" algn="l" rtl="0" eaLnBrk="1" fontAlgn="base" hangingPunct="1">
              <a:spcBef>
                <a:spcPct val="0"/>
              </a:spcBef>
              <a:spcAft>
                <a:spcPct val="0"/>
              </a:spcAft>
              <a:defRPr sz="2100" b="1">
                <a:solidFill>
                  <a:schemeClr val="bg1"/>
                </a:solidFill>
                <a:latin typeface="Arial" pitchFamily="34" charset="0"/>
                <a:cs typeface="Arial" pitchFamily="34" charset="0"/>
              </a:defRPr>
            </a:lvl2pPr>
            <a:lvl3pPr marL="134541" algn="l" rtl="0" eaLnBrk="1" fontAlgn="base" hangingPunct="1">
              <a:spcBef>
                <a:spcPct val="0"/>
              </a:spcBef>
              <a:spcAft>
                <a:spcPct val="0"/>
              </a:spcAft>
              <a:defRPr sz="2100" b="1">
                <a:solidFill>
                  <a:schemeClr val="bg1"/>
                </a:solidFill>
                <a:latin typeface="Arial" pitchFamily="34" charset="0"/>
                <a:cs typeface="Arial" pitchFamily="34" charset="0"/>
              </a:defRPr>
            </a:lvl3pPr>
            <a:lvl4pPr marL="134541" algn="l" rtl="0" eaLnBrk="1" fontAlgn="base" hangingPunct="1">
              <a:spcBef>
                <a:spcPct val="0"/>
              </a:spcBef>
              <a:spcAft>
                <a:spcPct val="0"/>
              </a:spcAft>
              <a:defRPr sz="2100" b="1">
                <a:solidFill>
                  <a:schemeClr val="bg1"/>
                </a:solidFill>
                <a:latin typeface="Arial" pitchFamily="34" charset="0"/>
                <a:cs typeface="Arial" pitchFamily="34" charset="0"/>
              </a:defRPr>
            </a:lvl4pPr>
            <a:lvl5pPr marL="134541" algn="l" rtl="0" eaLnBrk="1" fontAlgn="base" hangingPunct="1">
              <a:spcBef>
                <a:spcPct val="0"/>
              </a:spcBef>
              <a:spcAft>
                <a:spcPct val="0"/>
              </a:spcAft>
              <a:defRPr sz="2100" b="1">
                <a:solidFill>
                  <a:schemeClr val="bg1"/>
                </a:solidFill>
                <a:latin typeface="Arial" pitchFamily="34" charset="0"/>
                <a:cs typeface="Arial" pitchFamily="34" charset="0"/>
              </a:defRPr>
            </a:lvl5pPr>
            <a:lvl6pPr marL="342900" algn="l" rtl="0" eaLnBrk="1" fontAlgn="base" hangingPunct="1">
              <a:spcBef>
                <a:spcPct val="0"/>
              </a:spcBef>
              <a:spcAft>
                <a:spcPct val="0"/>
              </a:spcAft>
              <a:defRPr sz="2100" b="1">
                <a:solidFill>
                  <a:schemeClr val="bg1"/>
                </a:solidFill>
                <a:latin typeface="Century Gothic" pitchFamily="34" charset="0"/>
              </a:defRPr>
            </a:lvl6pPr>
            <a:lvl7pPr marL="685800" algn="l" rtl="0" eaLnBrk="1" fontAlgn="base" hangingPunct="1">
              <a:spcBef>
                <a:spcPct val="0"/>
              </a:spcBef>
              <a:spcAft>
                <a:spcPct val="0"/>
              </a:spcAft>
              <a:defRPr sz="2100" b="1">
                <a:solidFill>
                  <a:schemeClr val="bg1"/>
                </a:solidFill>
                <a:latin typeface="Century Gothic" pitchFamily="34" charset="0"/>
              </a:defRPr>
            </a:lvl7pPr>
            <a:lvl8pPr marL="1028700" algn="l" rtl="0" eaLnBrk="1" fontAlgn="base" hangingPunct="1">
              <a:spcBef>
                <a:spcPct val="0"/>
              </a:spcBef>
              <a:spcAft>
                <a:spcPct val="0"/>
              </a:spcAft>
              <a:defRPr sz="2100" b="1">
                <a:solidFill>
                  <a:schemeClr val="bg1"/>
                </a:solidFill>
                <a:latin typeface="Century Gothic" pitchFamily="34" charset="0"/>
              </a:defRPr>
            </a:lvl8pPr>
            <a:lvl9pPr marL="1371600" algn="l" rtl="0" eaLnBrk="1" fontAlgn="base" hangingPunct="1">
              <a:spcBef>
                <a:spcPct val="0"/>
              </a:spcBef>
              <a:spcAft>
                <a:spcPct val="0"/>
              </a:spcAft>
              <a:defRPr sz="2100" b="1">
                <a:solidFill>
                  <a:schemeClr val="bg1"/>
                </a:solidFill>
                <a:latin typeface="Century Gothic" pitchFamily="34" charset="0"/>
              </a:defRPr>
            </a:lvl9pPr>
          </a:lstStyle>
          <a:p>
            <a:pPr marL="13500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a:ln>
                <a:noFill/>
              </a:ln>
              <a:solidFill>
                <a:srgbClr val="FFFFFF"/>
              </a:solidFill>
              <a:effectLst/>
              <a:uLnTx/>
              <a:uFillTx/>
              <a:latin typeface="NotesEsa" panose="02000506030000020004" pitchFamily="2" charset="77"/>
            </a:endParaRPr>
          </a:p>
        </p:txBody>
      </p:sp>
      <p:sp>
        <p:nvSpPr>
          <p:cNvPr id="8" name="Title 7">
            <a:extLst>
              <a:ext uri="{FF2B5EF4-FFF2-40B4-BE49-F238E27FC236}">
                <a16:creationId xmlns:a16="http://schemas.microsoft.com/office/drawing/2014/main" id="{4AD6ABB6-CDE1-563D-1A0F-44929E3758F2}"/>
              </a:ext>
            </a:extLst>
          </p:cNvPr>
          <p:cNvSpPr>
            <a:spLocks noGrp="1"/>
          </p:cNvSpPr>
          <p:nvPr>
            <p:ph type="title"/>
          </p:nvPr>
        </p:nvSpPr>
        <p:spPr>
          <a:xfrm>
            <a:off x="-6626" y="206091"/>
            <a:ext cx="9637643" cy="553998"/>
          </a:xfrm>
        </p:spPr>
        <p:txBody>
          <a:bodyPr anchor="ctr"/>
          <a:lstStyle>
            <a:lvl1pPr marL="91440" indent="457200">
              <a:defRPr sz="3600">
                <a:latin typeface="NotesEsa" panose="02000506030000020004" pitchFamily="2" charset="77"/>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523" y="0"/>
            <a:ext cx="12190474" cy="1024127"/>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6539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54075"/>
          </a:xfrm>
        </p:spPr>
        <p:txBody>
          <a:bodyPr/>
          <a:lstStyle>
            <a:lvl1pPr marL="179996">
              <a:defRPr/>
            </a:lvl1pPr>
          </a:lstStyle>
          <a:p>
            <a:r>
              <a:rPr lang="en-GB"/>
              <a:t>Click to edit Master title style</a:t>
            </a:r>
          </a:p>
        </p:txBody>
      </p:sp>
      <p:sp>
        <p:nvSpPr>
          <p:cNvPr id="3" name="Content Placeholder 2"/>
          <p:cNvSpPr>
            <a:spLocks noGrp="1"/>
          </p:cNvSpPr>
          <p:nvPr>
            <p:ph idx="1"/>
          </p:nvPr>
        </p:nvSpPr>
        <p:spPr/>
        <p:txBody>
          <a:bodyPr>
            <a:normAutofit/>
          </a:bodyPr>
          <a:lstStyle>
            <a:lvl1pPr marL="251994" indent="-251994">
              <a:spcBef>
                <a:spcPts val="2000"/>
              </a:spcBef>
              <a:defRPr/>
            </a:lvl1pPr>
            <a:lvl2pPr>
              <a:defRPr/>
            </a:lvl2pPr>
            <a:lvl3pPr>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372015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ll Partners - 1_Title and Conten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47783" y="-8718"/>
            <a:ext cx="11896436" cy="647425"/>
          </a:xfrm>
          <a:prstGeom prst="rect">
            <a:avLst/>
          </a:prstGeom>
          <a:solidFill>
            <a:srgbClr val="00205B"/>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8" name="Rectangle 7"/>
          <p:cNvSpPr/>
          <p:nvPr userDrawn="1"/>
        </p:nvSpPr>
        <p:spPr bwMode="auto">
          <a:xfrm>
            <a:off x="145055" y="-8718"/>
            <a:ext cx="647425" cy="647425"/>
          </a:xfrm>
          <a:prstGeom prst="rect">
            <a:avLst/>
          </a:pr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2"/>
            <a:ext cx="11399520" cy="640079"/>
          </a:xfrm>
        </p:spPr>
        <p:txBody>
          <a:bodyPr/>
          <a:lstStyle>
            <a:lvl1pPr marL="221538">
              <a:defRPr>
                <a:solidFill>
                  <a:schemeClr val="tx1"/>
                </a:solidFill>
              </a:defRPr>
            </a:lvl1pPr>
          </a:lstStyle>
          <a:p>
            <a:r>
              <a:rPr lang="en-US"/>
              <a:t>Click to edit Master title style</a:t>
            </a:r>
            <a:endParaRPr lang="en-GB"/>
          </a:p>
        </p:txBody>
      </p:sp>
      <p:sp>
        <p:nvSpPr>
          <p:cNvPr id="6" name="Text Placeholder 5"/>
          <p:cNvSpPr>
            <a:spLocks noGrp="1"/>
          </p:cNvSpPr>
          <p:nvPr>
            <p:ph type="body" sz="quarter" idx="10"/>
          </p:nvPr>
        </p:nvSpPr>
        <p:spPr>
          <a:xfrm>
            <a:off x="145053" y="1139429"/>
            <a:ext cx="11627339" cy="5262675"/>
          </a:xfrm>
        </p:spPr>
        <p:txBody>
          <a:bodyPr/>
          <a:lstStyle>
            <a:lvl1pPr>
              <a:defRPr sz="3200"/>
            </a:lvl1pPr>
            <a:lvl2pPr>
              <a:defRPr sz="2800"/>
            </a:lvl2pPr>
            <a:lvl3pPr>
              <a:defRPr sz="24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07401" y="83805"/>
            <a:ext cx="485747" cy="482635"/>
          </a:xfrm>
          <a:prstGeom prst="rect">
            <a:avLst/>
          </a:prstGeom>
        </p:spPr>
      </p:pic>
      <p:grpSp>
        <p:nvGrpSpPr>
          <p:cNvPr id="7" name="Group 6"/>
          <p:cNvGrpSpPr/>
          <p:nvPr userDrawn="1"/>
        </p:nvGrpSpPr>
        <p:grpSpPr>
          <a:xfrm>
            <a:off x="9040092" y="6616069"/>
            <a:ext cx="2732301" cy="144297"/>
            <a:chOff x="3636556" y="5983809"/>
            <a:chExt cx="8373475" cy="442216"/>
          </a:xfrm>
        </p:grpSpPr>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l="12467" t="28317" r="12522" b="34099"/>
            <a:stretch/>
          </p:blipFill>
          <p:spPr>
            <a:xfrm>
              <a:off x="5853314" y="6007729"/>
              <a:ext cx="1841080" cy="355663"/>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626726" y="6007730"/>
              <a:ext cx="1383305" cy="418295"/>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7776556" y="5983809"/>
              <a:ext cx="2572665" cy="418295"/>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3636556" y="5983809"/>
              <a:ext cx="2107540" cy="418295"/>
            </a:xfrm>
            <a:prstGeom prst="rect">
              <a:avLst/>
            </a:prstGeom>
          </p:spPr>
        </p:pic>
      </p:grpSp>
    </p:spTree>
    <p:extLst>
      <p:ext uri="{BB962C8B-B14F-4D97-AF65-F5344CB8AC3E}">
        <p14:creationId xmlns:p14="http://schemas.microsoft.com/office/powerpoint/2010/main" val="159259429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ll Partners - 4_Title and Content">
    <p:bg>
      <p:bgPr>
        <a:solidFill>
          <a:schemeClr val="tx1"/>
        </a:solidFill>
        <a:effectLst/>
      </p:bgPr>
    </p:bg>
    <p:spTree>
      <p:nvGrpSpPr>
        <p:cNvPr id="1" name=""/>
        <p:cNvGrpSpPr/>
        <p:nvPr/>
      </p:nvGrpSpPr>
      <p:grpSpPr>
        <a:xfrm>
          <a:off x="0" y="0"/>
          <a:ext cx="0" cy="0"/>
          <a:chOff x="0" y="0"/>
          <a:chExt cx="0" cy="0"/>
        </a:xfrm>
      </p:grpSpPr>
      <p:sp>
        <p:nvSpPr>
          <p:cNvPr id="10" name="Rectangle 9"/>
          <p:cNvSpPr/>
          <p:nvPr userDrawn="1"/>
        </p:nvSpPr>
        <p:spPr bwMode="auto">
          <a:xfrm>
            <a:off x="314311" y="341194"/>
            <a:ext cx="11288823" cy="6523631"/>
          </a:xfrm>
          <a:prstGeom prst="rect">
            <a:avLst/>
          </a:prstGeom>
          <a:blipFill dpi="0" rotWithShape="1">
            <a:blip r:embed="rId2">
              <a:alphaModFix amt="30000"/>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8" name="Rectangle 7"/>
          <p:cNvSpPr/>
          <p:nvPr userDrawn="1"/>
        </p:nvSpPr>
        <p:spPr bwMode="auto">
          <a:xfrm>
            <a:off x="145054" y="-8718"/>
            <a:ext cx="1190189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2"/>
            <a:ext cx="11399520" cy="640079"/>
          </a:xfrm>
        </p:spPr>
        <p:txBody>
          <a:bodyPr/>
          <a:lstStyle>
            <a:lvl1pPr marL="221538">
              <a:defRPr>
                <a:solidFill>
                  <a:schemeClr val="tx1"/>
                </a:solidFill>
              </a:defRPr>
            </a:lvl1pPr>
          </a:lstStyle>
          <a:p>
            <a:r>
              <a:rPr lang="en-US"/>
              <a:t>Click to edit Master title style</a:t>
            </a:r>
            <a:endParaRPr lang="en-GB"/>
          </a:p>
        </p:txBody>
      </p:sp>
      <p:sp>
        <p:nvSpPr>
          <p:cNvPr id="6" name="Text Placeholder 5"/>
          <p:cNvSpPr>
            <a:spLocks noGrp="1"/>
          </p:cNvSpPr>
          <p:nvPr>
            <p:ph type="body" sz="quarter" idx="10"/>
          </p:nvPr>
        </p:nvSpPr>
        <p:spPr>
          <a:xfrm>
            <a:off x="145053" y="1139429"/>
            <a:ext cx="11627339" cy="5262675"/>
          </a:xfrm>
        </p:spPr>
        <p:txBody>
          <a:bodyPr/>
          <a:lstStyle>
            <a:lvl1pPr>
              <a:defRPr sz="3200"/>
            </a:lvl1pPr>
            <a:lvl2pPr>
              <a:defRPr sz="2800"/>
            </a:lvl2pPr>
            <a:lvl3pPr>
              <a:defRPr sz="24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p:nvPr userDrawn="1"/>
        </p:nvSpPr>
        <p:spPr bwMode="auto">
          <a:xfrm>
            <a:off x="145055" y="-8718"/>
            <a:ext cx="647425" cy="647425"/>
          </a:xfrm>
          <a:prstGeom prst="rect">
            <a:avLst/>
          </a:pr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07401" y="83805"/>
            <a:ext cx="485747" cy="482635"/>
          </a:xfrm>
          <a:prstGeom prst="rect">
            <a:avLst/>
          </a:prstGeom>
        </p:spPr>
      </p:pic>
      <p:grpSp>
        <p:nvGrpSpPr>
          <p:cNvPr id="9" name="Group 8"/>
          <p:cNvGrpSpPr/>
          <p:nvPr userDrawn="1"/>
        </p:nvGrpSpPr>
        <p:grpSpPr>
          <a:xfrm>
            <a:off x="9040092" y="6616069"/>
            <a:ext cx="2732301" cy="144297"/>
            <a:chOff x="3636556" y="5983809"/>
            <a:chExt cx="8373475" cy="442216"/>
          </a:xfrm>
        </p:grpSpPr>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a:ext>
              </a:extLst>
            </a:blip>
            <a:srcRect l="12467" t="28317" r="12522" b="34099"/>
            <a:stretch/>
          </p:blipFill>
          <p:spPr>
            <a:xfrm>
              <a:off x="5853314" y="6007729"/>
              <a:ext cx="1841080" cy="355663"/>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626726" y="6007730"/>
              <a:ext cx="1383305" cy="418295"/>
            </a:xfrm>
            <a:prstGeom prst="rect">
              <a:avLst/>
            </a:prstGeom>
          </p:spPr>
        </p:pic>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7776556" y="5983809"/>
              <a:ext cx="2572665" cy="418295"/>
            </a:xfrm>
            <a:prstGeom prst="rect">
              <a:avLst/>
            </a:prstGeom>
          </p:spPr>
        </p:pic>
        <p:pic>
          <p:nvPicPr>
            <p:cNvPr id="14" name="Picture 13"/>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3636556" y="5983809"/>
              <a:ext cx="2107540" cy="418295"/>
            </a:xfrm>
            <a:prstGeom prst="rect">
              <a:avLst/>
            </a:prstGeom>
          </p:spPr>
        </p:pic>
      </p:grpSp>
    </p:spTree>
    <p:extLst>
      <p:ext uri="{BB962C8B-B14F-4D97-AF65-F5344CB8AC3E}">
        <p14:creationId xmlns:p14="http://schemas.microsoft.com/office/powerpoint/2010/main" val="68921869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3271" y="1427681"/>
            <a:ext cx="7319009" cy="749935"/>
          </a:xfrm>
          <a:prstGeom prst="rect">
            <a:avLst/>
          </a:prstGeom>
        </p:spPr>
        <p:txBody>
          <a:bodyPr wrap="square" lIns="0" tIns="0" rIns="0" bIns="0">
            <a:spAutoFit/>
          </a:bodyPr>
          <a:lstStyle>
            <a:lvl1pPr>
              <a:defRPr sz="2800" b="0" i="0">
                <a:solidFill>
                  <a:schemeClr val="bg1"/>
                </a:solidFill>
                <a:latin typeface="Arial"/>
                <a:cs typeface="Arial"/>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9/6/2024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0" y="1"/>
            <a:ext cx="12192000"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700" name="Rectangle 58"/>
          <p:cNvSpPr>
            <a:spLocks noGrp="1" noChangeArrowheads="1"/>
          </p:cNvSpPr>
          <p:nvPr>
            <p:ph type="body" idx="1"/>
          </p:nvPr>
        </p:nvSpPr>
        <p:spPr bwMode="auto">
          <a:xfrm>
            <a:off x="328246" y="992189"/>
            <a:ext cx="11627339" cy="53911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18166286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ransition/>
  <p:hf sldNum="0" hdr="0" ftr="0" dt="0"/>
  <p:txStyles>
    <p:titleStyle>
      <a:lvl1pPr marL="179384" algn="l" rtl="0" eaLnBrk="1" fontAlgn="base" hangingPunct="1">
        <a:spcBef>
          <a:spcPct val="0"/>
        </a:spcBef>
        <a:spcAft>
          <a:spcPct val="0"/>
        </a:spcAft>
        <a:defRPr sz="2800" b="1" i="0">
          <a:solidFill>
            <a:schemeClr val="bg1"/>
          </a:solidFill>
          <a:latin typeface="Arial" pitchFamily="34" charset="0"/>
          <a:ea typeface="+mj-ea"/>
          <a:cs typeface="Arial" pitchFamily="34" charset="0"/>
        </a:defRPr>
      </a:lvl1pPr>
      <a:lvl2pPr marL="179384" algn="l" rtl="0" eaLnBrk="1" fontAlgn="base" hangingPunct="1">
        <a:spcBef>
          <a:spcPct val="0"/>
        </a:spcBef>
        <a:spcAft>
          <a:spcPct val="0"/>
        </a:spcAft>
        <a:defRPr sz="2800" b="1">
          <a:solidFill>
            <a:schemeClr val="bg1"/>
          </a:solidFill>
          <a:latin typeface="Arial" pitchFamily="34" charset="0"/>
          <a:cs typeface="Arial" pitchFamily="34" charset="0"/>
        </a:defRPr>
      </a:lvl2pPr>
      <a:lvl3pPr marL="179384" algn="l" rtl="0" eaLnBrk="1" fontAlgn="base" hangingPunct="1">
        <a:spcBef>
          <a:spcPct val="0"/>
        </a:spcBef>
        <a:spcAft>
          <a:spcPct val="0"/>
        </a:spcAft>
        <a:defRPr sz="2800" b="1">
          <a:solidFill>
            <a:schemeClr val="bg1"/>
          </a:solidFill>
          <a:latin typeface="Arial" pitchFamily="34" charset="0"/>
          <a:cs typeface="Arial" pitchFamily="34" charset="0"/>
        </a:defRPr>
      </a:lvl3pPr>
      <a:lvl4pPr marL="179384" algn="l" rtl="0" eaLnBrk="1" fontAlgn="base" hangingPunct="1">
        <a:spcBef>
          <a:spcPct val="0"/>
        </a:spcBef>
        <a:spcAft>
          <a:spcPct val="0"/>
        </a:spcAft>
        <a:defRPr sz="2800" b="1">
          <a:solidFill>
            <a:schemeClr val="bg1"/>
          </a:solidFill>
          <a:latin typeface="Arial" pitchFamily="34" charset="0"/>
          <a:cs typeface="Arial" pitchFamily="34" charset="0"/>
        </a:defRPr>
      </a:lvl4pPr>
      <a:lvl5pPr marL="179384" algn="l" rtl="0" eaLnBrk="1" fontAlgn="base" hangingPunct="1">
        <a:spcBef>
          <a:spcPct val="0"/>
        </a:spcBef>
        <a:spcAft>
          <a:spcPct val="0"/>
        </a:spcAft>
        <a:defRPr sz="2800" b="1">
          <a:solidFill>
            <a:schemeClr val="bg1"/>
          </a:solidFill>
          <a:latin typeface="Arial" pitchFamily="34" charset="0"/>
          <a:cs typeface="Arial" pitchFamily="34" charset="0"/>
        </a:defRPr>
      </a:lvl5pPr>
      <a:lvl6pPr marL="457189" algn="l" rtl="0" eaLnBrk="1" fontAlgn="base" hangingPunct="1">
        <a:spcBef>
          <a:spcPct val="0"/>
        </a:spcBef>
        <a:spcAft>
          <a:spcPct val="0"/>
        </a:spcAft>
        <a:defRPr sz="2800" b="1">
          <a:solidFill>
            <a:schemeClr val="bg1"/>
          </a:solidFill>
          <a:latin typeface="Century Gothic" pitchFamily="34" charset="0"/>
        </a:defRPr>
      </a:lvl6pPr>
      <a:lvl7pPr marL="914377" algn="l" rtl="0" eaLnBrk="1" fontAlgn="base" hangingPunct="1">
        <a:spcBef>
          <a:spcPct val="0"/>
        </a:spcBef>
        <a:spcAft>
          <a:spcPct val="0"/>
        </a:spcAft>
        <a:defRPr sz="2800" b="1">
          <a:solidFill>
            <a:schemeClr val="bg1"/>
          </a:solidFill>
          <a:latin typeface="Century Gothic" pitchFamily="34" charset="0"/>
        </a:defRPr>
      </a:lvl7pPr>
      <a:lvl8pPr marL="1371566" algn="l" rtl="0" eaLnBrk="1" fontAlgn="base" hangingPunct="1">
        <a:spcBef>
          <a:spcPct val="0"/>
        </a:spcBef>
        <a:spcAft>
          <a:spcPct val="0"/>
        </a:spcAft>
        <a:defRPr sz="2800" b="1">
          <a:solidFill>
            <a:schemeClr val="bg1"/>
          </a:solidFill>
          <a:latin typeface="Century Gothic" pitchFamily="34" charset="0"/>
        </a:defRPr>
      </a:lvl8pPr>
      <a:lvl9pPr marL="1828754" algn="l" rtl="0" eaLnBrk="1" fontAlgn="base" hangingPunct="1">
        <a:spcBef>
          <a:spcPct val="0"/>
        </a:spcBef>
        <a:spcAft>
          <a:spcPct val="0"/>
        </a:spcAft>
        <a:defRPr sz="2800" b="1">
          <a:solidFill>
            <a:schemeClr val="bg1"/>
          </a:solidFill>
          <a:latin typeface="Century Gothic" pitchFamily="34" charset="0"/>
        </a:defRPr>
      </a:lvl9pPr>
    </p:titleStyle>
    <p:bodyStyle>
      <a:lvl1pPr marL="0" indent="0" algn="l" rtl="0" eaLnBrk="1" fontAlgn="base" hangingPunct="1">
        <a:spcBef>
          <a:spcPts val="2000"/>
        </a:spcBef>
        <a:spcAft>
          <a:spcPct val="0"/>
        </a:spcAft>
        <a:buFont typeface="Arial" pitchFamily="34" charset="0"/>
        <a:buNone/>
        <a:defRPr sz="2800" b="1">
          <a:solidFill>
            <a:schemeClr val="bg2"/>
          </a:solidFill>
          <a:latin typeface="Arial" pitchFamily="34" charset="0"/>
          <a:ea typeface="+mn-ea"/>
          <a:cs typeface="Arial" pitchFamily="34" charset="0"/>
        </a:defRPr>
      </a:lvl1pPr>
      <a:lvl2pPr marL="457189" indent="-341991" algn="l" rtl="0" eaLnBrk="1" fontAlgn="base" hangingPunct="1">
        <a:spcBef>
          <a:spcPts val="600"/>
        </a:spcBef>
        <a:spcAft>
          <a:spcPct val="0"/>
        </a:spcAft>
        <a:buFont typeface="Wingdings" charset="2"/>
        <a:buChar char="§"/>
        <a:defRPr sz="2800">
          <a:solidFill>
            <a:schemeClr val="tx2"/>
          </a:solidFill>
          <a:latin typeface="Arial" pitchFamily="34" charset="0"/>
          <a:cs typeface="Arial" pitchFamily="34" charset="0"/>
        </a:defRPr>
      </a:lvl2pPr>
      <a:lvl3pPr marL="914377" indent="-341991" algn="l" rtl="0" eaLnBrk="1" fontAlgn="base" hangingPunct="1">
        <a:spcBef>
          <a:spcPts val="600"/>
        </a:spcBef>
        <a:spcAft>
          <a:spcPct val="0"/>
        </a:spcAft>
        <a:buFont typeface="Courier New"/>
        <a:buChar char="o"/>
        <a:defRPr sz="2400">
          <a:solidFill>
            <a:schemeClr val="tx2"/>
          </a:solidFill>
          <a:latin typeface="Arial" pitchFamily="34" charset="0"/>
          <a:cs typeface="Arial" pitchFamily="34" charset="0"/>
        </a:defRPr>
      </a:lvl3pPr>
      <a:lvl4pPr marL="1371566" indent="-341991" algn="l" rtl="0" eaLnBrk="1" fontAlgn="base" hangingPunct="1">
        <a:spcBef>
          <a:spcPts val="600"/>
        </a:spcBef>
        <a:spcAft>
          <a:spcPct val="0"/>
        </a:spcAft>
        <a:buFont typeface="Arial"/>
        <a:buChar char="•"/>
        <a:defRPr sz="2400">
          <a:solidFill>
            <a:schemeClr val="tx2"/>
          </a:solidFill>
          <a:latin typeface="Arial" pitchFamily="34" charset="0"/>
          <a:cs typeface="Arial" pitchFamily="34" charset="0"/>
        </a:defRPr>
      </a:lvl4pPr>
      <a:lvl5pPr marL="1828754" indent="-341991" algn="l" rtl="0" eaLnBrk="1" fontAlgn="base" hangingPunct="1">
        <a:spcBef>
          <a:spcPts val="600"/>
        </a:spcBef>
        <a:spcAft>
          <a:spcPct val="0"/>
        </a:spcAft>
        <a:buFont typeface="Arial"/>
        <a:buChar char="•"/>
        <a:defRPr sz="2000">
          <a:solidFill>
            <a:schemeClr val="tx2"/>
          </a:solidFill>
          <a:latin typeface="Arial" pitchFamily="34" charset="0"/>
          <a:cs typeface="Arial" pitchFamily="34" charset="0"/>
        </a:defRPr>
      </a:lvl5pPr>
      <a:lvl6pPr marL="2514537" indent="-228594" algn="l" rtl="0" eaLnBrk="1" fontAlgn="base" hangingPunct="1">
        <a:spcBef>
          <a:spcPct val="20000"/>
        </a:spcBef>
        <a:spcAft>
          <a:spcPct val="0"/>
        </a:spcAft>
        <a:defRPr sz="2400">
          <a:solidFill>
            <a:schemeClr val="tx2"/>
          </a:solidFill>
          <a:latin typeface="+mn-lt"/>
        </a:defRPr>
      </a:lvl6pPr>
      <a:lvl7pPr marL="2971726" indent="-228594" algn="l" rtl="0" eaLnBrk="1" fontAlgn="base" hangingPunct="1">
        <a:spcBef>
          <a:spcPct val="20000"/>
        </a:spcBef>
        <a:spcAft>
          <a:spcPct val="0"/>
        </a:spcAft>
        <a:defRPr sz="2400">
          <a:solidFill>
            <a:schemeClr val="tx2"/>
          </a:solidFill>
          <a:latin typeface="+mn-lt"/>
        </a:defRPr>
      </a:lvl7pPr>
      <a:lvl8pPr marL="3428914" indent="-228594" algn="l" rtl="0" eaLnBrk="1" fontAlgn="base" hangingPunct="1">
        <a:spcBef>
          <a:spcPct val="20000"/>
        </a:spcBef>
        <a:spcAft>
          <a:spcPct val="0"/>
        </a:spcAft>
        <a:defRPr sz="2400">
          <a:solidFill>
            <a:schemeClr val="tx2"/>
          </a:solidFill>
          <a:latin typeface="+mn-lt"/>
        </a:defRPr>
      </a:lvl8pPr>
      <a:lvl9pPr marL="3886103" indent="-228594" algn="l" rtl="0" eaLnBrk="1" fontAlgn="base" hangingPunct="1">
        <a:spcBef>
          <a:spcPct val="20000"/>
        </a:spcBef>
        <a:spcAft>
          <a:spcPct val="0"/>
        </a:spcAft>
        <a:defRPr sz="2400">
          <a:solidFill>
            <a:schemeClr val="tx2"/>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271" y="1427681"/>
            <a:ext cx="7522929" cy="743152"/>
          </a:xfrm>
          <a:prstGeom prst="rect">
            <a:avLst/>
          </a:prstGeom>
        </p:spPr>
        <p:txBody>
          <a:bodyPr vert="horz" wrap="square" lIns="0" tIns="12065" rIns="0" bIns="0" rtlCol="0">
            <a:spAutoFit/>
          </a:bodyPr>
          <a:lstStyle/>
          <a:p>
            <a:pPr marL="12700">
              <a:lnSpc>
                <a:spcPts val="3335"/>
              </a:lnSpc>
              <a:spcBef>
                <a:spcPts val="95"/>
              </a:spcBef>
            </a:pPr>
            <a:r>
              <a:rPr>
                <a:latin typeface="NotesEsa" panose="02000506030000020004" pitchFamily="2" charset="77"/>
              </a:rPr>
              <a:t>30 Years of Progress in Radar Altimetry Symposium</a:t>
            </a:r>
          </a:p>
          <a:p>
            <a:pPr marL="12700">
              <a:lnSpc>
                <a:spcPts val="2375"/>
              </a:lnSpc>
            </a:pPr>
            <a:r>
              <a:rPr sz="2000">
                <a:latin typeface="NotesEsa" panose="02000506030000020004" pitchFamily="2" charset="77"/>
              </a:rPr>
              <a:t>2-7 September 2024 | Montpellier, France</a:t>
            </a:r>
          </a:p>
        </p:txBody>
      </p:sp>
      <p:sp>
        <p:nvSpPr>
          <p:cNvPr id="3" name="object 3"/>
          <p:cNvSpPr/>
          <p:nvPr/>
        </p:nvSpPr>
        <p:spPr>
          <a:xfrm>
            <a:off x="307847" y="4334255"/>
            <a:ext cx="11513185" cy="0"/>
          </a:xfrm>
          <a:custGeom>
            <a:avLst/>
            <a:gdLst/>
            <a:ahLst/>
            <a:cxnLst/>
            <a:rect l="l" t="t" r="r" b="b"/>
            <a:pathLst>
              <a:path w="11513185">
                <a:moveTo>
                  <a:pt x="0" y="0"/>
                </a:moveTo>
                <a:lnTo>
                  <a:pt x="11513121" y="0"/>
                </a:lnTo>
              </a:path>
            </a:pathLst>
          </a:custGeom>
          <a:ln w="6350">
            <a:solidFill>
              <a:srgbClr val="5B9BD4"/>
            </a:solidFill>
          </a:ln>
        </p:spPr>
        <p:txBody>
          <a:bodyPr wrap="square" lIns="0" tIns="0" rIns="0" bIns="0" rtlCol="0"/>
          <a:lstStyle/>
          <a:p>
            <a:endParaRPr/>
          </a:p>
        </p:txBody>
      </p:sp>
      <p:sp>
        <p:nvSpPr>
          <p:cNvPr id="4" name="object 4"/>
          <p:cNvSpPr txBox="1"/>
          <p:nvPr/>
        </p:nvSpPr>
        <p:spPr>
          <a:xfrm>
            <a:off x="305093" y="3550513"/>
            <a:ext cx="5245819" cy="873957"/>
          </a:xfrm>
          <a:prstGeom prst="rect">
            <a:avLst/>
          </a:prstGeom>
        </p:spPr>
        <p:txBody>
          <a:bodyPr vert="horz" wrap="square" lIns="0" tIns="12065" rIns="0" bIns="0" rtlCol="0">
            <a:spAutoFit/>
          </a:bodyPr>
          <a:lstStyle/>
          <a:p>
            <a:pPr marL="12700">
              <a:lnSpc>
                <a:spcPct val="100000"/>
              </a:lnSpc>
              <a:spcBef>
                <a:spcPts val="95"/>
              </a:spcBef>
            </a:pPr>
            <a:r>
              <a:rPr lang="en-US" sz="2800">
                <a:solidFill>
                  <a:srgbClr val="FFFFFF"/>
                </a:solidFill>
                <a:latin typeface="NotesEsa" panose="02000506030000020004" pitchFamily="2" charset="77"/>
                <a:cs typeface="Arial"/>
              </a:rPr>
              <a:t>S3VT-S6VT-OSTST Technical Presentations</a:t>
            </a:r>
            <a:endParaRPr sz="2800">
              <a:latin typeface="NotesEsa" panose="02000506030000020004" pitchFamily="2" charset="77"/>
              <a:cs typeface="Arial"/>
            </a:endParaRPr>
          </a:p>
        </p:txBody>
      </p:sp>
      <p:sp>
        <p:nvSpPr>
          <p:cNvPr id="5" name="object 5"/>
          <p:cNvSpPr txBox="1"/>
          <p:nvPr/>
        </p:nvSpPr>
        <p:spPr>
          <a:xfrm>
            <a:off x="305093" y="4514685"/>
            <a:ext cx="4731868" cy="1345240"/>
          </a:xfrm>
          <a:prstGeom prst="rect">
            <a:avLst/>
          </a:prstGeom>
        </p:spPr>
        <p:txBody>
          <a:bodyPr vert="horz" wrap="square" lIns="0" tIns="36830" rIns="0" bIns="0" rtlCol="0" anchor="t">
            <a:spAutoFit/>
          </a:bodyPr>
          <a:lstStyle/>
          <a:p>
            <a:pPr marL="12700" marR="5080">
              <a:lnSpc>
                <a:spcPts val="2400"/>
              </a:lnSpc>
              <a:spcBef>
                <a:spcPts val="290"/>
              </a:spcBef>
            </a:pPr>
            <a:r>
              <a:rPr lang="en-US" sz="2100" i="1">
                <a:solidFill>
                  <a:srgbClr val="FFFFFF"/>
                </a:solidFill>
                <a:latin typeface="NotesEsa"/>
                <a:cs typeface="Arial"/>
              </a:rPr>
              <a:t>Alejandro </a:t>
            </a:r>
            <a:r>
              <a:rPr lang="en-US" sz="2100" i="1" err="1">
                <a:solidFill>
                  <a:srgbClr val="FFFFFF"/>
                </a:solidFill>
                <a:latin typeface="NotesEsa"/>
                <a:cs typeface="Arial"/>
              </a:rPr>
              <a:t>Egido</a:t>
            </a:r>
            <a:r>
              <a:rPr lang="en-US" sz="2100" i="1">
                <a:solidFill>
                  <a:srgbClr val="FFFFFF"/>
                </a:solidFill>
                <a:latin typeface="NotesEsa"/>
                <a:cs typeface="Arial"/>
              </a:rPr>
              <a:t>, Cristina Martin Puig, Pierre </a:t>
            </a:r>
            <a:r>
              <a:rPr lang="en-US" sz="2100" i="1" err="1">
                <a:solidFill>
                  <a:srgbClr val="FFFFFF"/>
                </a:solidFill>
                <a:latin typeface="NotesEsa"/>
                <a:cs typeface="Arial"/>
              </a:rPr>
              <a:t>Féménias</a:t>
            </a:r>
            <a:r>
              <a:rPr lang="en-US" sz="2100" i="1">
                <a:solidFill>
                  <a:srgbClr val="FFFFFF"/>
                </a:solidFill>
                <a:latin typeface="NotesEsa"/>
                <a:cs typeface="Arial"/>
              </a:rPr>
              <a:t>, Remko </a:t>
            </a:r>
            <a:r>
              <a:rPr lang="en-US" sz="2100" i="1" err="1">
                <a:solidFill>
                  <a:srgbClr val="FFFFFF"/>
                </a:solidFill>
                <a:latin typeface="NotesEsa"/>
                <a:cs typeface="Arial"/>
              </a:rPr>
              <a:t>Scharroo</a:t>
            </a:r>
            <a:r>
              <a:rPr lang="en-US" sz="2100" i="1">
                <a:solidFill>
                  <a:srgbClr val="FFFFFF"/>
                </a:solidFill>
                <a:latin typeface="NotesEsa"/>
                <a:cs typeface="Arial"/>
              </a:rPr>
              <a:t>,</a:t>
            </a:r>
          </a:p>
          <a:p>
            <a:pPr marL="12700" marR="5080">
              <a:lnSpc>
                <a:spcPts val="2400"/>
              </a:lnSpc>
              <a:spcBef>
                <a:spcPts val="290"/>
              </a:spcBef>
            </a:pPr>
            <a:r>
              <a:rPr lang="en-US" sz="2100" i="1">
                <a:solidFill>
                  <a:srgbClr val="FFFFFF"/>
                </a:solidFill>
                <a:latin typeface="NotesEsa"/>
                <a:cs typeface="Arial"/>
              </a:rPr>
              <a:t>Eric </a:t>
            </a:r>
            <a:r>
              <a:rPr lang="en-US" sz="2100" i="1" err="1">
                <a:solidFill>
                  <a:srgbClr val="FFFFFF"/>
                </a:solidFill>
                <a:latin typeface="NotesEsa"/>
                <a:cs typeface="Arial"/>
              </a:rPr>
              <a:t>Leuliette</a:t>
            </a:r>
            <a:r>
              <a:rPr lang="en-US" sz="2100" i="1">
                <a:solidFill>
                  <a:srgbClr val="FFFFFF"/>
                </a:solidFill>
                <a:latin typeface="NotesEsa"/>
                <a:cs typeface="Arial"/>
              </a:rPr>
              <a:t>, Bruno Lucas,</a:t>
            </a:r>
          </a:p>
          <a:p>
            <a:pPr marL="12700" marR="5080">
              <a:lnSpc>
                <a:spcPts val="2400"/>
              </a:lnSpc>
              <a:spcBef>
                <a:spcPts val="290"/>
              </a:spcBef>
            </a:pPr>
            <a:r>
              <a:rPr lang="en-US" sz="2100" i="1">
                <a:solidFill>
                  <a:srgbClr val="FFFFFF"/>
                </a:solidFill>
                <a:latin typeface="NotesEsa"/>
                <a:cs typeface="Arial"/>
              </a:rPr>
              <a:t>Josh Willis, Claire Maraldi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A52D-F4B4-161D-F7F9-B1D05F00D000}"/>
              </a:ext>
            </a:extLst>
          </p:cNvPr>
          <p:cNvSpPr>
            <a:spLocks noGrp="1"/>
          </p:cNvSpPr>
          <p:nvPr>
            <p:ph type="title"/>
          </p:nvPr>
        </p:nvSpPr>
        <p:spPr>
          <a:xfrm>
            <a:off x="-6626" y="-9352"/>
            <a:ext cx="9637643" cy="984885"/>
          </a:xfrm>
        </p:spPr>
        <p:txBody>
          <a:bodyPr/>
          <a:lstStyle/>
          <a:p>
            <a:r>
              <a:rPr lang="en-US" sz="3200">
                <a:solidFill>
                  <a:srgbClr val="FFFFFF"/>
                </a:solidFill>
                <a:latin typeface="NotesEsa"/>
              </a:rPr>
              <a:t>13.1 S3VT-S6VT-OSTST</a:t>
            </a:r>
            <a:r>
              <a:rPr lang="en-US" sz="3200">
                <a:solidFill>
                  <a:srgbClr val="FFFFFF"/>
                </a:solidFill>
                <a:latin typeface="NotesEsa"/>
                <a:cs typeface="Arial"/>
              </a:rPr>
              <a:t> </a:t>
            </a:r>
            <a:r>
              <a:rPr lang="en-GB" sz="3200">
                <a:latin typeface="NotesEsa"/>
              </a:rPr>
              <a:t>summaries and recommendations</a:t>
            </a:r>
            <a:endParaRPr lang="en-US" sz="3200">
              <a:latin typeface="NotesEsa"/>
            </a:endParaRPr>
          </a:p>
        </p:txBody>
      </p:sp>
      <p:sp>
        <p:nvSpPr>
          <p:cNvPr id="3" name="Text Placeholder 3">
            <a:extLst>
              <a:ext uri="{FF2B5EF4-FFF2-40B4-BE49-F238E27FC236}">
                <a16:creationId xmlns:a16="http://schemas.microsoft.com/office/drawing/2014/main" id="{520F0575-C7F0-78AA-6D96-AC62CD3A05CA}"/>
              </a:ext>
            </a:extLst>
          </p:cNvPr>
          <p:cNvSpPr txBox="1">
            <a:spLocks/>
          </p:cNvSpPr>
          <p:nvPr/>
        </p:nvSpPr>
        <p:spPr>
          <a:xfrm>
            <a:off x="228600" y="1219200"/>
            <a:ext cx="11582400" cy="5419725"/>
          </a:xfrm>
          <a:prstGeom prst="rect">
            <a:avLst/>
          </a:prstGeom>
        </p:spPr>
        <p:txBody>
          <a:bodyPr wrap="square" lIns="0" tIns="0" rIns="0" bIns="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07988" indent="-407988"/>
            <a:endParaRPr lang="en-US" sz="2800">
              <a:solidFill>
                <a:schemeClr val="tx2"/>
              </a:solidFill>
            </a:endParaRPr>
          </a:p>
        </p:txBody>
      </p:sp>
      <p:sp>
        <p:nvSpPr>
          <p:cNvPr id="6" name="TextBox 5">
            <a:extLst>
              <a:ext uri="{FF2B5EF4-FFF2-40B4-BE49-F238E27FC236}">
                <a16:creationId xmlns:a16="http://schemas.microsoft.com/office/drawing/2014/main" id="{4B0F36BC-E6E1-382E-F47A-616D84A282E6}"/>
              </a:ext>
            </a:extLst>
          </p:cNvPr>
          <p:cNvSpPr txBox="1"/>
          <p:nvPr/>
        </p:nvSpPr>
        <p:spPr>
          <a:xfrm>
            <a:off x="2523744" y="2779776"/>
            <a:ext cx="184731" cy="369332"/>
          </a:xfrm>
          <a:prstGeom prst="rect">
            <a:avLst/>
          </a:prstGeom>
          <a:noFill/>
        </p:spPr>
        <p:txBody>
          <a:bodyPr wrap="none" rtlCol="0">
            <a:spAutoFit/>
          </a:bodyPr>
          <a:lstStyle/>
          <a:p>
            <a:endParaRPr lang="en-US"/>
          </a:p>
        </p:txBody>
      </p:sp>
      <p:sp>
        <p:nvSpPr>
          <p:cNvPr id="20" name="TextBox 19">
            <a:extLst>
              <a:ext uri="{FF2B5EF4-FFF2-40B4-BE49-F238E27FC236}">
                <a16:creationId xmlns:a16="http://schemas.microsoft.com/office/drawing/2014/main" id="{4368A88A-CD4B-BF0C-13C3-6D60AB52BB72}"/>
              </a:ext>
            </a:extLst>
          </p:cNvPr>
          <p:cNvSpPr txBox="1"/>
          <p:nvPr/>
        </p:nvSpPr>
        <p:spPr>
          <a:xfrm>
            <a:off x="237931" y="1266885"/>
            <a:ext cx="11582400" cy="4801314"/>
          </a:xfrm>
          <a:prstGeom prst="rect">
            <a:avLst/>
          </a:prstGeom>
          <a:noFill/>
        </p:spPr>
        <p:txBody>
          <a:bodyPr wrap="square" lIns="91440" tIns="45720" rIns="91440" bIns="45720" anchor="t">
            <a:spAutoFit/>
          </a:bodyPr>
          <a:lstStyle/>
          <a:p>
            <a:r>
              <a:rPr lang="en-US" sz="1800">
                <a:effectLst/>
                <a:latin typeface="+mn-lt"/>
                <a:ea typeface="Aptos" panose="020B0004020202020204" pitchFamily="34" charset="0"/>
                <a:cs typeface="Times New Roman"/>
              </a:rPr>
              <a:t>Sentinel-6 Michael Freilich performances assessment over Inland Waters during tandem phase with Jason-3 (</a:t>
            </a:r>
            <a:r>
              <a:rPr lang="en-US" sz="1800" i="1">
                <a:effectLst/>
                <a:latin typeface="+mn-lt"/>
                <a:ea typeface="Aptos" panose="020B0004020202020204" pitchFamily="34" charset="0"/>
                <a:cs typeface="Times New Roman"/>
              </a:rPr>
              <a:t>N. Taburet</a:t>
            </a:r>
            <a:r>
              <a:rPr lang="en-US" i="1">
                <a:latin typeface="+mn-lt"/>
                <a:ea typeface="Aptos" panose="020B0004020202020204" pitchFamily="34" charset="0"/>
                <a:cs typeface="Times New Roman"/>
              </a:rPr>
              <a:t>,</a:t>
            </a:r>
            <a:r>
              <a:rPr lang="en-US" sz="1800" i="1">
                <a:effectLst/>
                <a:latin typeface="+mn-lt"/>
                <a:ea typeface="Aptos" panose="020B0004020202020204" pitchFamily="34" charset="0"/>
                <a:cs typeface="Times New Roman"/>
              </a:rPr>
              <a:t> </a:t>
            </a:r>
            <a:r>
              <a:rPr lang="en-US" i="1">
                <a:latin typeface="+mn-lt"/>
                <a:ea typeface="Aptos" panose="020B0004020202020204" pitchFamily="34" charset="0"/>
                <a:cs typeface="Times New Roman"/>
              </a:rPr>
              <a:t>et al.)</a:t>
            </a:r>
            <a:endParaRPr lang="en-US" sz="1800">
              <a:effectLst/>
              <a:latin typeface="+mn-lt"/>
              <a:ea typeface="Aptos" panose="020B0004020202020204" pitchFamily="34" charset="0"/>
              <a:cs typeface="Times New Roman"/>
            </a:endParaRPr>
          </a:p>
          <a:p>
            <a:pPr>
              <a:defRPr/>
            </a:pPr>
            <a:endParaRPr lang="en-US" i="1">
              <a:solidFill>
                <a:schemeClr val="tx1"/>
              </a:solidFill>
              <a:latin typeface="Calibri"/>
              <a:cs typeface="Times New Roman"/>
            </a:endParaRPr>
          </a:p>
          <a:p>
            <a:pPr>
              <a:defRPr/>
            </a:pPr>
            <a:r>
              <a:rPr lang="en-US" altLang="zh-CN" sz="1800">
                <a:solidFill>
                  <a:schemeClr val="tx1"/>
                </a:solidFill>
                <a:latin typeface="Calibri"/>
                <a:ea typeface="Calibri"/>
                <a:cs typeface="Calibri"/>
              </a:rPr>
              <a:t>Tandem phase allowed the qualification of the SAR / LRM bias which is sigma0 </a:t>
            </a:r>
            <a:r>
              <a:rPr lang="en-US" altLang="zh-CN" sz="1800" err="1">
                <a:solidFill>
                  <a:schemeClr val="tx1"/>
                </a:solidFill>
                <a:latin typeface="Calibri"/>
                <a:ea typeface="Calibri"/>
                <a:cs typeface="Calibri"/>
              </a:rPr>
              <a:t>dependant</a:t>
            </a:r>
            <a:r>
              <a:rPr lang="en-US" altLang="zh-CN" sz="1800">
                <a:solidFill>
                  <a:schemeClr val="tx1"/>
                </a:solidFill>
                <a:latin typeface="Calibri"/>
                <a:ea typeface="Calibri"/>
                <a:cs typeface="Calibri"/>
              </a:rPr>
              <a:t> (OCOG </a:t>
            </a:r>
            <a:r>
              <a:rPr lang="en-US" altLang="zh-CN" sz="1800" err="1">
                <a:solidFill>
                  <a:schemeClr val="tx1"/>
                </a:solidFill>
                <a:latin typeface="Calibri"/>
                <a:ea typeface="Calibri"/>
                <a:cs typeface="Calibri"/>
              </a:rPr>
              <a:t>retracker</a:t>
            </a:r>
            <a:r>
              <a:rPr lang="en-US" altLang="zh-CN" sz="1800">
                <a:solidFill>
                  <a:schemeClr val="tx1"/>
                </a:solidFill>
                <a:latin typeface="Calibri"/>
                <a:ea typeface="Calibri"/>
                <a:cs typeface="Calibri"/>
              </a:rPr>
              <a:t>). Of interest to reconstruct unbiased timeseries over the Jason-S6 period =&gt; Accounted for in Copernicus Services</a:t>
            </a:r>
          </a:p>
          <a:p>
            <a:pPr marL="285750" indent="-285750" fontAlgn="base">
              <a:spcAft>
                <a:spcPct val="0"/>
              </a:spcAft>
              <a:buFont typeface="Arial" panose="020B0604020202020204" pitchFamily="34" charset="0"/>
              <a:buChar char="•"/>
              <a:defRPr/>
            </a:pPr>
            <a:r>
              <a:rPr lang="en-US" altLang="zh-CN" sz="1800">
                <a:solidFill>
                  <a:schemeClr val="tx1"/>
                </a:solidFill>
                <a:latin typeface="Calibri"/>
                <a:ea typeface="Calibri"/>
                <a:cs typeface="Calibri"/>
              </a:rPr>
              <a:t>S6 confirms benefits of SAR over LRM in terms of precision. 3 cm is attained at nadir over simple cases</a:t>
            </a:r>
          </a:p>
          <a:p>
            <a:pPr marL="285750" indent="-285750" fontAlgn="base">
              <a:spcAft>
                <a:spcPct val="0"/>
              </a:spcAft>
              <a:buFont typeface="Arial" panose="020B0604020202020204" pitchFamily="34" charset="0"/>
              <a:buChar char="•"/>
              <a:defRPr/>
            </a:pPr>
            <a:r>
              <a:rPr lang="en-US" altLang="zh-CN" sz="1800">
                <a:solidFill>
                  <a:schemeClr val="tx1"/>
                </a:solidFill>
                <a:latin typeface="Calibri"/>
                <a:ea typeface="Calibri"/>
                <a:cs typeface="Calibri"/>
              </a:rPr>
              <a:t>SAR allows defining a new type of virtual stations: Off-Nadir VS</a:t>
            </a:r>
          </a:p>
          <a:p>
            <a:pPr marL="285750" indent="-285750" fontAlgn="base">
              <a:spcAft>
                <a:spcPct val="0"/>
              </a:spcAft>
              <a:buFont typeface="Arial" panose="020B0604020202020204" pitchFamily="34" charset="0"/>
              <a:buChar char="•"/>
              <a:defRPr/>
            </a:pPr>
            <a:r>
              <a:rPr lang="en-US" altLang="zh-CN">
                <a:solidFill>
                  <a:schemeClr val="tx1"/>
                </a:solidFill>
                <a:latin typeface="Calibri"/>
                <a:ea typeface="Calibri"/>
                <a:cs typeface="Calibri"/>
              </a:rPr>
              <a:t>=&gt; very useful for absolute bias quantification </a:t>
            </a:r>
            <a:r>
              <a:rPr lang="en-US" altLang="zh-CN" err="1">
                <a:solidFill>
                  <a:schemeClr val="tx1"/>
                </a:solidFill>
                <a:latin typeface="Calibri"/>
                <a:ea typeface="Calibri"/>
                <a:cs typeface="Calibri"/>
              </a:rPr>
              <a:t>wrt</a:t>
            </a:r>
            <a:r>
              <a:rPr lang="en-US" altLang="zh-CN">
                <a:solidFill>
                  <a:schemeClr val="tx1"/>
                </a:solidFill>
                <a:latin typeface="Calibri"/>
                <a:ea typeface="Calibri"/>
                <a:cs typeface="Calibri"/>
              </a:rPr>
              <a:t> </a:t>
            </a:r>
            <a:r>
              <a:rPr lang="en-US" altLang="zh-CN" err="1">
                <a:solidFill>
                  <a:schemeClr val="tx1"/>
                </a:solidFill>
                <a:latin typeface="Calibri"/>
                <a:ea typeface="Calibri"/>
                <a:cs typeface="Calibri"/>
              </a:rPr>
              <a:t>insitu</a:t>
            </a:r>
            <a:r>
              <a:rPr lang="en-US" altLang="zh-CN">
                <a:solidFill>
                  <a:schemeClr val="tx1"/>
                </a:solidFill>
                <a:latin typeface="Calibri"/>
                <a:ea typeface="Calibri"/>
                <a:cs typeface="Calibri"/>
              </a:rPr>
              <a:t> comparisons to avoid slope and lag time difficulties</a:t>
            </a:r>
          </a:p>
          <a:p>
            <a:pPr marL="285750" indent="-285750" fontAlgn="base">
              <a:spcAft>
                <a:spcPct val="0"/>
              </a:spcAft>
              <a:buFont typeface="Arial" panose="020B0604020202020204" pitchFamily="34" charset="0"/>
              <a:buChar char="•"/>
              <a:defRPr/>
            </a:pPr>
            <a:r>
              <a:rPr lang="en-US" altLang="zh-CN" sz="1800">
                <a:solidFill>
                  <a:schemeClr val="tx1"/>
                </a:solidFill>
                <a:latin typeface="Calibri"/>
                <a:ea typeface="Calibri"/>
                <a:cs typeface="Calibri"/>
              </a:rPr>
              <a:t>=&gt; Sinc² </a:t>
            </a:r>
            <a:r>
              <a:rPr lang="en-US" altLang="zh-CN" sz="1800" err="1">
                <a:solidFill>
                  <a:schemeClr val="tx1"/>
                </a:solidFill>
                <a:latin typeface="Calibri"/>
                <a:ea typeface="Calibri"/>
                <a:cs typeface="Calibri"/>
              </a:rPr>
              <a:t>retracker</a:t>
            </a:r>
            <a:r>
              <a:rPr lang="en-US" altLang="zh-CN" sz="1800">
                <a:solidFill>
                  <a:schemeClr val="tx1"/>
                </a:solidFill>
                <a:latin typeface="Calibri"/>
                <a:ea typeface="Calibri"/>
                <a:cs typeface="Calibri"/>
              </a:rPr>
              <a:t> almost unbiased (compared to OCOG with about 20cm bias)</a:t>
            </a:r>
          </a:p>
          <a:p>
            <a:pPr marL="285750" indent="-285750" fontAlgn="base">
              <a:spcAft>
                <a:spcPct val="0"/>
              </a:spcAft>
              <a:buFont typeface="Arial" panose="020B0604020202020204" pitchFamily="34" charset="0"/>
              <a:buChar char="•"/>
              <a:defRPr/>
            </a:pPr>
            <a:r>
              <a:rPr lang="en-US" altLang="zh-CN" sz="1800">
                <a:solidFill>
                  <a:schemeClr val="tx1"/>
                </a:solidFill>
                <a:latin typeface="Calibri"/>
                <a:ea typeface="Calibri"/>
                <a:cs typeface="Calibri"/>
              </a:rPr>
              <a:t>Complex cases (meanders, locks/steps) are better handled with Hamming filtering and even further with FFSAR : better than 10 cm precision can be achieved</a:t>
            </a:r>
          </a:p>
          <a:p>
            <a:pPr marL="285750" indent="-285750" fontAlgn="base">
              <a:spcAft>
                <a:spcPct val="0"/>
              </a:spcAft>
              <a:buFont typeface="Arial" panose="020B0604020202020204" pitchFamily="34" charset="0"/>
              <a:buChar char="•"/>
              <a:defRPr/>
            </a:pPr>
            <a:endParaRPr lang="en-US" altLang="zh-CN" sz="1800">
              <a:solidFill>
                <a:schemeClr val="tx1"/>
              </a:solidFill>
              <a:latin typeface="Calibri" pitchFamily="34" charset="0"/>
            </a:endParaRPr>
          </a:p>
          <a:p>
            <a:pPr fontAlgn="base">
              <a:spcAft>
                <a:spcPct val="0"/>
              </a:spcAft>
              <a:defRPr/>
            </a:pPr>
            <a:r>
              <a:rPr lang="en-US" altLang="zh-CN" sz="1800" b="1">
                <a:solidFill>
                  <a:schemeClr val="tx1"/>
                </a:solidFill>
                <a:latin typeface="Calibri"/>
                <a:ea typeface="Calibri"/>
                <a:cs typeface="Calibri"/>
              </a:rPr>
              <a:t>Recommendations</a:t>
            </a:r>
          </a:p>
          <a:p>
            <a:pPr marL="285750" indent="-285750" fontAlgn="base">
              <a:spcAft>
                <a:spcPct val="0"/>
              </a:spcAft>
              <a:buFont typeface="Arial" panose="020B0604020202020204" pitchFamily="34" charset="0"/>
              <a:buChar char="•"/>
              <a:defRPr/>
            </a:pPr>
            <a:r>
              <a:rPr lang="en-US" altLang="zh-CN" sz="1800">
                <a:solidFill>
                  <a:schemeClr val="tx1"/>
                </a:solidFill>
                <a:latin typeface="Calibri"/>
                <a:ea typeface="Calibri"/>
                <a:cs typeface="Calibri"/>
              </a:rPr>
              <a:t>Importance of long enough tandem phases (at least 10 passes) for hydro </a:t>
            </a:r>
            <a:r>
              <a:rPr lang="en-US" altLang="zh-CN" sz="1800" err="1">
                <a:solidFill>
                  <a:schemeClr val="tx1"/>
                </a:solidFill>
                <a:latin typeface="Calibri"/>
                <a:ea typeface="Calibri"/>
                <a:cs typeface="Calibri"/>
              </a:rPr>
              <a:t>CalVal</a:t>
            </a:r>
            <a:r>
              <a:rPr lang="en-US" altLang="zh-CN" sz="1800">
                <a:solidFill>
                  <a:schemeClr val="tx1"/>
                </a:solidFill>
                <a:latin typeface="Calibri"/>
                <a:ea typeface="Calibri"/>
                <a:cs typeface="Calibri"/>
              </a:rPr>
              <a:t> to have enough points of comparisons with in-situ as well as downstream application to compute intermission biases</a:t>
            </a:r>
          </a:p>
          <a:p>
            <a:pPr marL="285750" indent="-285750" fontAlgn="base">
              <a:spcAft>
                <a:spcPct val="0"/>
              </a:spcAft>
              <a:buFont typeface="Arial" panose="020B0604020202020204" pitchFamily="34" charset="0"/>
              <a:buChar char="•"/>
              <a:defRPr/>
            </a:pPr>
            <a:r>
              <a:rPr lang="en-US" altLang="zh-CN" sz="1800">
                <a:solidFill>
                  <a:schemeClr val="tx1"/>
                </a:solidFill>
                <a:latin typeface="Calibri"/>
                <a:ea typeface="Calibri"/>
                <a:cs typeface="Calibri"/>
              </a:rPr>
              <a:t>Continue R&amp;D to exploit off nadir signal</a:t>
            </a:r>
          </a:p>
          <a:p>
            <a:pPr marL="285750" indent="-285750" fontAlgn="base">
              <a:spcAft>
                <a:spcPct val="0"/>
              </a:spcAft>
              <a:buFont typeface="Arial" panose="020B0604020202020204" pitchFamily="34" charset="0"/>
              <a:buChar char="•"/>
              <a:defRPr/>
            </a:pPr>
            <a:r>
              <a:rPr lang="en-US" altLang="zh-CN" sz="1800">
                <a:solidFill>
                  <a:schemeClr val="tx1"/>
                </a:solidFill>
                <a:latin typeface="Calibri"/>
                <a:ea typeface="Calibri"/>
                <a:cs typeface="Calibri"/>
              </a:rPr>
              <a:t>Develop multi peak retracking algorithms to handle contamination by other water body echoes</a:t>
            </a:r>
          </a:p>
        </p:txBody>
      </p:sp>
    </p:spTree>
    <p:extLst>
      <p:ext uri="{BB962C8B-B14F-4D97-AF65-F5344CB8AC3E}">
        <p14:creationId xmlns:p14="http://schemas.microsoft.com/office/powerpoint/2010/main" val="2369742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A871D-3906-3369-B6EC-5C175F534D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FB19C3-8998-54B6-60AA-F2F262F9150F}"/>
              </a:ext>
            </a:extLst>
          </p:cNvPr>
          <p:cNvSpPr>
            <a:spLocks noGrp="1"/>
          </p:cNvSpPr>
          <p:nvPr>
            <p:ph type="title"/>
          </p:nvPr>
        </p:nvSpPr>
        <p:spPr>
          <a:xfrm>
            <a:off x="-6626" y="-9352"/>
            <a:ext cx="9637643" cy="984885"/>
          </a:xfrm>
        </p:spPr>
        <p:txBody>
          <a:bodyPr/>
          <a:lstStyle/>
          <a:p>
            <a:r>
              <a:rPr lang="en-US" sz="3200">
                <a:solidFill>
                  <a:srgbClr val="FFFFFF"/>
                </a:solidFill>
                <a:latin typeface="NotesEsa"/>
              </a:rPr>
              <a:t>13.1 S3VT-S6VT-OSTST</a:t>
            </a:r>
            <a:r>
              <a:rPr lang="en-US" sz="3200">
                <a:solidFill>
                  <a:srgbClr val="FFFFFF"/>
                </a:solidFill>
                <a:latin typeface="NotesEsa"/>
                <a:cs typeface="Arial"/>
              </a:rPr>
              <a:t> </a:t>
            </a:r>
            <a:r>
              <a:rPr lang="en-GB" sz="3200">
                <a:latin typeface="NotesEsa"/>
              </a:rPr>
              <a:t>summaries and recommendations</a:t>
            </a:r>
            <a:endParaRPr lang="en-US" sz="3200"/>
          </a:p>
        </p:txBody>
      </p:sp>
      <p:sp>
        <p:nvSpPr>
          <p:cNvPr id="3" name="Text Placeholder 3">
            <a:extLst>
              <a:ext uri="{FF2B5EF4-FFF2-40B4-BE49-F238E27FC236}">
                <a16:creationId xmlns:a16="http://schemas.microsoft.com/office/drawing/2014/main" id="{39CDDF69-8BC3-ABC9-5F7D-8C9E87BC8C45}"/>
              </a:ext>
            </a:extLst>
          </p:cNvPr>
          <p:cNvSpPr txBox="1">
            <a:spLocks/>
          </p:cNvSpPr>
          <p:nvPr/>
        </p:nvSpPr>
        <p:spPr>
          <a:xfrm>
            <a:off x="228600" y="1219200"/>
            <a:ext cx="11582400" cy="5419725"/>
          </a:xfrm>
          <a:prstGeom prst="rect">
            <a:avLst/>
          </a:prstGeom>
        </p:spPr>
        <p:txBody>
          <a:bodyPr wrap="square" lIns="0" tIns="0" rIns="0" bIns="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07988" indent="-407988"/>
            <a:endParaRPr lang="en-US" sz="2800">
              <a:solidFill>
                <a:schemeClr val="tx2"/>
              </a:solidFill>
            </a:endParaRPr>
          </a:p>
        </p:txBody>
      </p:sp>
      <p:sp>
        <p:nvSpPr>
          <p:cNvPr id="6" name="TextBox 5">
            <a:extLst>
              <a:ext uri="{FF2B5EF4-FFF2-40B4-BE49-F238E27FC236}">
                <a16:creationId xmlns:a16="http://schemas.microsoft.com/office/drawing/2014/main" id="{FCB6E4B7-9FD6-D18A-9C89-D5E712C106BF}"/>
              </a:ext>
            </a:extLst>
          </p:cNvPr>
          <p:cNvSpPr txBox="1"/>
          <p:nvPr/>
        </p:nvSpPr>
        <p:spPr>
          <a:xfrm>
            <a:off x="2523744" y="2779776"/>
            <a:ext cx="184731" cy="369332"/>
          </a:xfrm>
          <a:prstGeom prst="rect">
            <a:avLst/>
          </a:prstGeom>
          <a:noFill/>
        </p:spPr>
        <p:txBody>
          <a:bodyPr wrap="none" rtlCol="0">
            <a:spAutoFit/>
          </a:bodyPr>
          <a:lstStyle/>
          <a:p>
            <a:endParaRPr lang="en-US"/>
          </a:p>
        </p:txBody>
      </p:sp>
      <p:sp>
        <p:nvSpPr>
          <p:cNvPr id="20" name="TextBox 19">
            <a:extLst>
              <a:ext uri="{FF2B5EF4-FFF2-40B4-BE49-F238E27FC236}">
                <a16:creationId xmlns:a16="http://schemas.microsoft.com/office/drawing/2014/main" id="{4335E49D-2BC6-797F-A3C7-F0F33A3A0122}"/>
              </a:ext>
            </a:extLst>
          </p:cNvPr>
          <p:cNvSpPr txBox="1"/>
          <p:nvPr/>
        </p:nvSpPr>
        <p:spPr>
          <a:xfrm>
            <a:off x="260195" y="1066800"/>
            <a:ext cx="11582400" cy="3139321"/>
          </a:xfrm>
          <a:prstGeom prst="rect">
            <a:avLst/>
          </a:prstGeom>
          <a:noFill/>
        </p:spPr>
        <p:txBody>
          <a:bodyPr wrap="square" lIns="91440" tIns="45720" rIns="91440" bIns="45720" anchor="t">
            <a:spAutoFit/>
          </a:bodyPr>
          <a:lstStyle/>
          <a:p>
            <a:pPr algn="l"/>
            <a:r>
              <a:rPr lang="en-US" sz="1800">
                <a:effectLst/>
                <a:latin typeface="+mn-lt"/>
                <a:ea typeface="Aptos" panose="020B0004020202020204" pitchFamily="34" charset="0"/>
                <a:cs typeface="Times New Roman"/>
              </a:rPr>
              <a:t>SENTINEL-3 STM MPC : Performances of the S3A and S3B surface topography mission over sea-ice </a:t>
            </a:r>
            <a:r>
              <a:rPr lang="en-US" sz="1800" i="1">
                <a:effectLst/>
                <a:latin typeface="+mn-lt"/>
                <a:ea typeface="Aptos" panose="020B0004020202020204" pitchFamily="34" charset="0"/>
                <a:cs typeface="Times New Roman"/>
              </a:rPr>
              <a:t>(Sara Fleury, </a:t>
            </a:r>
            <a:r>
              <a:rPr lang="en-US" i="1">
                <a:latin typeface="+mn-lt"/>
                <a:ea typeface="Aptos" panose="020B0004020202020204" pitchFamily="34" charset="0"/>
                <a:cs typeface="Times New Roman"/>
              </a:rPr>
              <a:t>et al.)</a:t>
            </a:r>
            <a:endParaRPr lang="en-US"/>
          </a:p>
          <a:p>
            <a:pPr marL="285750" indent="-285750">
              <a:buFont typeface="Arial" panose="020B0604020202020204" pitchFamily="34" charset="0"/>
              <a:buChar char="•"/>
            </a:pPr>
            <a:endParaRPr lang="en-US">
              <a:latin typeface="+mn-lt"/>
              <a:cs typeface="Times New Roman"/>
            </a:endParaRPr>
          </a:p>
          <a:p>
            <a:pPr marL="285750" indent="-285750">
              <a:buFont typeface="Arial"/>
              <a:buChar char="•"/>
            </a:pPr>
            <a:r>
              <a:rPr lang="en-US" sz="1800">
                <a:effectLst/>
                <a:latin typeface="+mn-lt"/>
                <a:ea typeface="Aptos" panose="020B0004020202020204" pitchFamily="34" charset="0"/>
                <a:cs typeface="Times New Roman"/>
              </a:rPr>
              <a:t>The Full Mission Reprocessing of Sentinel-3A and 3B was performed in 2023 </a:t>
            </a:r>
            <a:endParaRPr lang="en-US">
              <a:cs typeface="Times New Roman"/>
            </a:endParaRP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a:rPr>
              <a:t>Excellent performances observed, fully compatible with CryoSat-2 detailed in peer-reviewed publication (submitted) </a:t>
            </a: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a:rPr>
              <a:t> Updated Sea-Ice concentration (OSI430a) and Sea-Ice Type (OSI403d) parameters now available</a:t>
            </a: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a:rPr>
              <a:t>Generation of time series of freeboard volume showing consistent variations  promising for the future sea-ice thickness computation  </a:t>
            </a: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a:rPr>
              <a:t>S3A and S3B will allow a drastic increase the density of sea-ice measurements close to the Arctic and Antarctic coasts relatively to CS2 alone (about x7 more data!). </a:t>
            </a: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a:rPr>
              <a:t>First evaluations against in-situ reference measurements (OIB airborne and BGEP moorings) with very good results.</a:t>
            </a:r>
          </a:p>
          <a:p>
            <a:pPr marL="285750" indent="-285750">
              <a:buFont typeface="Arial" panose="020B0604020202020204" pitchFamily="34" charset="0"/>
              <a:buChar char="•"/>
            </a:pPr>
            <a:r>
              <a:rPr lang="en-US">
                <a:latin typeface="+mn-lt"/>
                <a:ea typeface="Aptos" panose="020B0004020202020204" pitchFamily="34" charset="0"/>
                <a:cs typeface="Times New Roman"/>
              </a:rPr>
              <a:t>Inclusion of Sea-Ice Thickness (SIT) variable in the 2025 Processing Baseline.</a:t>
            </a:r>
          </a:p>
        </p:txBody>
      </p:sp>
    </p:spTree>
    <p:extLst>
      <p:ext uri="{BB962C8B-B14F-4D97-AF65-F5344CB8AC3E}">
        <p14:creationId xmlns:p14="http://schemas.microsoft.com/office/powerpoint/2010/main" val="626728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A871D-3906-3369-B6EC-5C175F534D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FB19C3-8998-54B6-60AA-F2F262F9150F}"/>
              </a:ext>
            </a:extLst>
          </p:cNvPr>
          <p:cNvSpPr>
            <a:spLocks noGrp="1"/>
          </p:cNvSpPr>
          <p:nvPr>
            <p:ph type="title"/>
          </p:nvPr>
        </p:nvSpPr>
        <p:spPr>
          <a:xfrm>
            <a:off x="-6626" y="-9352"/>
            <a:ext cx="9637643" cy="984885"/>
          </a:xfrm>
        </p:spPr>
        <p:txBody>
          <a:bodyPr/>
          <a:lstStyle/>
          <a:p>
            <a:r>
              <a:rPr lang="en-US" sz="3200">
                <a:solidFill>
                  <a:srgbClr val="FFFFFF"/>
                </a:solidFill>
                <a:latin typeface="NotesEsa"/>
              </a:rPr>
              <a:t>13.1 S3VT-S6VT-OSTST</a:t>
            </a:r>
            <a:r>
              <a:rPr lang="en-US" sz="3200">
                <a:solidFill>
                  <a:srgbClr val="FFFFFF"/>
                </a:solidFill>
                <a:latin typeface="NotesEsa"/>
                <a:cs typeface="Arial"/>
              </a:rPr>
              <a:t> </a:t>
            </a:r>
            <a:r>
              <a:rPr lang="en-GB" sz="3200">
                <a:latin typeface="NotesEsa"/>
              </a:rPr>
              <a:t>summaries and recommendations</a:t>
            </a:r>
            <a:endParaRPr lang="en-US" sz="3200">
              <a:latin typeface="NotesEsa"/>
            </a:endParaRPr>
          </a:p>
        </p:txBody>
      </p:sp>
      <p:sp>
        <p:nvSpPr>
          <p:cNvPr id="3" name="Text Placeholder 3">
            <a:extLst>
              <a:ext uri="{FF2B5EF4-FFF2-40B4-BE49-F238E27FC236}">
                <a16:creationId xmlns:a16="http://schemas.microsoft.com/office/drawing/2014/main" id="{39CDDF69-8BC3-ABC9-5F7D-8C9E87BC8C45}"/>
              </a:ext>
            </a:extLst>
          </p:cNvPr>
          <p:cNvSpPr txBox="1">
            <a:spLocks/>
          </p:cNvSpPr>
          <p:nvPr/>
        </p:nvSpPr>
        <p:spPr>
          <a:xfrm>
            <a:off x="228600" y="1219200"/>
            <a:ext cx="11582400" cy="5419725"/>
          </a:xfrm>
          <a:prstGeom prst="rect">
            <a:avLst/>
          </a:prstGeom>
        </p:spPr>
        <p:txBody>
          <a:bodyPr wrap="square" lIns="0" tIns="0" rIns="0" bIns="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07988" indent="-407988"/>
            <a:endParaRPr lang="en-US" sz="2800">
              <a:solidFill>
                <a:schemeClr val="tx2"/>
              </a:solidFill>
            </a:endParaRPr>
          </a:p>
        </p:txBody>
      </p:sp>
      <p:sp>
        <p:nvSpPr>
          <p:cNvPr id="6" name="TextBox 5">
            <a:extLst>
              <a:ext uri="{FF2B5EF4-FFF2-40B4-BE49-F238E27FC236}">
                <a16:creationId xmlns:a16="http://schemas.microsoft.com/office/drawing/2014/main" id="{FCB6E4B7-9FD6-D18A-9C89-D5E712C106BF}"/>
              </a:ext>
            </a:extLst>
          </p:cNvPr>
          <p:cNvSpPr txBox="1"/>
          <p:nvPr/>
        </p:nvSpPr>
        <p:spPr>
          <a:xfrm>
            <a:off x="2523744" y="2779776"/>
            <a:ext cx="184731" cy="369332"/>
          </a:xfrm>
          <a:prstGeom prst="rect">
            <a:avLst/>
          </a:prstGeom>
          <a:noFill/>
        </p:spPr>
        <p:txBody>
          <a:bodyPr wrap="none" rtlCol="0">
            <a:spAutoFit/>
          </a:bodyPr>
          <a:lstStyle/>
          <a:p>
            <a:endParaRPr lang="en-US"/>
          </a:p>
        </p:txBody>
      </p:sp>
      <p:sp>
        <p:nvSpPr>
          <p:cNvPr id="4" name="TextBox 3">
            <a:extLst>
              <a:ext uri="{FF2B5EF4-FFF2-40B4-BE49-F238E27FC236}">
                <a16:creationId xmlns:a16="http://schemas.microsoft.com/office/drawing/2014/main" id="{A8D7C7E3-2723-9174-207A-40C5FFEBF60F}"/>
              </a:ext>
            </a:extLst>
          </p:cNvPr>
          <p:cNvSpPr txBox="1"/>
          <p:nvPr/>
        </p:nvSpPr>
        <p:spPr>
          <a:xfrm>
            <a:off x="307241" y="1097789"/>
            <a:ext cx="11582400" cy="5078313"/>
          </a:xfrm>
          <a:prstGeom prst="rect">
            <a:avLst/>
          </a:prstGeom>
          <a:noFill/>
        </p:spPr>
        <p:txBody>
          <a:bodyPr wrap="square" lIns="91440" tIns="45720" rIns="91440" bIns="45720" anchor="t">
            <a:spAutoFit/>
          </a:bodyPr>
          <a:lstStyle/>
          <a:p>
            <a:pPr algn="l"/>
            <a:r>
              <a:rPr lang="en-US" sz="1800">
                <a:effectLst/>
                <a:latin typeface="+mn-lt"/>
                <a:ea typeface="Aptos" panose="020B0004020202020204" pitchFamily="34" charset="0"/>
                <a:cs typeface="Times New Roman"/>
              </a:rPr>
              <a:t>Performance assessment of Sentinel-3 high latitude observations for the future polar ocean products </a:t>
            </a:r>
            <a:r>
              <a:rPr lang="en-US" sz="1800" i="1">
                <a:effectLst/>
                <a:latin typeface="+mn-lt"/>
                <a:ea typeface="Aptos" panose="020B0004020202020204" pitchFamily="34" charset="0"/>
                <a:cs typeface="Times New Roman"/>
              </a:rPr>
              <a:t>(Rinchiuso L, </a:t>
            </a:r>
            <a:r>
              <a:rPr lang="en-US" i="1">
                <a:latin typeface="+mn-lt"/>
                <a:ea typeface="Aptos" panose="020B0004020202020204" pitchFamily="34" charset="0"/>
                <a:cs typeface="Times New Roman"/>
              </a:rPr>
              <a:t>et al.)</a:t>
            </a:r>
          </a:p>
          <a:p>
            <a:pPr marL="285750" indent="-285750">
              <a:buFont typeface="Arial" panose="020B0604020202020204" pitchFamily="34" charset="0"/>
              <a:buChar char="•"/>
            </a:pPr>
            <a:endParaRPr lang="en-US">
              <a:latin typeface="+mn-lt"/>
              <a:ea typeface="Aptos" panose="020B0004020202020204" pitchFamily="34" charset="0"/>
              <a:cs typeface="Times New Roman"/>
            </a:endParaRPr>
          </a:p>
          <a:p>
            <a:r>
              <a:rPr lang="en-US">
                <a:latin typeface="+mn-lt"/>
                <a:ea typeface="Aptos" panose="020B0004020202020204" pitchFamily="34" charset="0"/>
                <a:cs typeface="Times New Roman"/>
              </a:rPr>
              <a:t>Overall</a:t>
            </a:r>
            <a:r>
              <a:rPr lang="en-US" sz="1800">
                <a:effectLst/>
                <a:latin typeface="+mn-lt"/>
                <a:ea typeface="Aptos" panose="020B0004020202020204" pitchFamily="34" charset="0"/>
                <a:cs typeface="Times New Roman"/>
              </a:rPr>
              <a:t> quite good performance of Sentinel-3 over polar oceans</a:t>
            </a:r>
            <a:endParaRPr lang="en-US">
              <a:cs typeface="Times New Roman"/>
            </a:endParaRPr>
          </a:p>
          <a:p>
            <a:pPr marL="285750" indent="-285750">
              <a:buFont typeface="Arial"/>
              <a:buChar char="•"/>
            </a:pPr>
            <a:r>
              <a:rPr lang="en-US" sz="1800">
                <a:effectLst/>
                <a:latin typeface="+mn-lt"/>
                <a:ea typeface="Aptos" panose="020B0004020202020204" pitchFamily="34" charset="0"/>
                <a:cs typeface="Times New Roman"/>
              </a:rPr>
              <a:t>At large scale/low </a:t>
            </a:r>
            <a:r>
              <a:rPr lang="en-US" sz="1800" err="1">
                <a:effectLst/>
                <a:latin typeface="+mn-lt"/>
                <a:ea typeface="Aptos" panose="020B0004020202020204" pitchFamily="34" charset="0"/>
                <a:cs typeface="Times New Roman"/>
              </a:rPr>
              <a:t>freq</a:t>
            </a:r>
            <a:r>
              <a:rPr lang="en-US" sz="1800">
                <a:effectLst/>
                <a:latin typeface="+mn-lt"/>
                <a:ea typeface="Aptos" panose="020B0004020202020204" pitchFamily="34" charset="0"/>
                <a:cs typeface="Times New Roman"/>
              </a:rPr>
              <a:t> S3A &amp; S3B show good performance on ice-covered </a:t>
            </a:r>
            <a:r>
              <a:rPr lang="en-US">
                <a:latin typeface="+mn-lt"/>
                <a:ea typeface="Aptos" panose="020B0004020202020204" pitchFamily="34" charset="0"/>
                <a:cs typeface="Times New Roman"/>
              </a:rPr>
              <a:t>oceans</a:t>
            </a:r>
          </a:p>
          <a:p>
            <a:pPr marL="285750" marR="0" indent="-285750">
              <a:spcBef>
                <a:spcPts val="0"/>
              </a:spcBef>
              <a:spcAft>
                <a:spcPts val="0"/>
              </a:spcAft>
              <a:buFont typeface="Arial"/>
              <a:buChar char="•"/>
            </a:pPr>
            <a:r>
              <a:rPr lang="en-US">
                <a:latin typeface="+mn-lt"/>
                <a:ea typeface="Aptos" panose="020B0004020202020204" pitchFamily="34" charset="0"/>
                <a:cs typeface="Times New Roman"/>
              </a:rPr>
              <a:t>Very</a:t>
            </a:r>
            <a:r>
              <a:rPr lang="en-US" sz="1800">
                <a:effectLst/>
                <a:latin typeface="+mn-lt"/>
                <a:ea typeface="Aptos" panose="020B0004020202020204" pitchFamily="34" charset="0"/>
                <a:cs typeface="Times New Roman"/>
              </a:rPr>
              <a:t> good spatial and temporal internal consistency between S3A and S3B, slightly degraded on leads in </a:t>
            </a:r>
            <a:r>
              <a:rPr lang="en-US">
                <a:latin typeface="+mn-lt"/>
                <a:ea typeface="Aptos" panose="020B0004020202020204" pitchFamily="34" charset="0"/>
                <a:cs typeface="Times New Roman"/>
              </a:rPr>
              <a:t>the Southern</a:t>
            </a:r>
            <a:r>
              <a:rPr lang="en-US" sz="1800">
                <a:effectLst/>
                <a:latin typeface="+mn-lt"/>
                <a:ea typeface="Aptos" panose="020B0004020202020204" pitchFamily="34" charset="0"/>
                <a:cs typeface="Times New Roman"/>
              </a:rPr>
              <a:t> </a:t>
            </a:r>
            <a:r>
              <a:rPr lang="en-US">
                <a:latin typeface="+mn-lt"/>
                <a:ea typeface="Aptos" panose="020B0004020202020204" pitchFamily="34" charset="0"/>
                <a:cs typeface="Times New Roman"/>
              </a:rPr>
              <a:t>Ocean</a:t>
            </a:r>
            <a:endParaRPr lang="en-US"/>
          </a:p>
          <a:p>
            <a:pPr marL="285750" indent="-285750">
              <a:buFont typeface="Arial" panose="020B0604020202020204" pitchFamily="34" charset="0"/>
              <a:buChar char="•"/>
            </a:pPr>
            <a:r>
              <a:rPr lang="en-US" sz="1800">
                <a:effectLst/>
                <a:latin typeface="+mn-lt"/>
                <a:ea typeface="Aptos" panose="020B0004020202020204" pitchFamily="34" charset="0"/>
                <a:cs typeface="Times New Roman"/>
              </a:rPr>
              <a:t>Geographical differences of leads ratio </a:t>
            </a:r>
            <a:r>
              <a:rPr lang="en-US" sz="1800" err="1">
                <a:effectLst/>
                <a:latin typeface="+mn-lt"/>
                <a:ea typeface="Aptos" panose="020B0004020202020204" pitchFamily="34" charset="0"/>
                <a:cs typeface="Times New Roman"/>
              </a:rPr>
              <a:t>wrt</a:t>
            </a:r>
            <a:r>
              <a:rPr lang="en-US" sz="1800">
                <a:effectLst/>
                <a:latin typeface="+mn-lt"/>
                <a:ea typeface="Aptos" panose="020B0004020202020204" pitchFamily="34" charset="0"/>
                <a:cs typeface="Times New Roman"/>
              </a:rPr>
              <a:t> SARAL/</a:t>
            </a:r>
            <a:r>
              <a:rPr lang="en-US" sz="1800" err="1">
                <a:effectLst/>
                <a:latin typeface="+mn-lt"/>
                <a:ea typeface="Aptos" panose="020B0004020202020204" pitchFamily="34" charset="0"/>
                <a:cs typeface="Times New Roman"/>
              </a:rPr>
              <a:t>AltiKa</a:t>
            </a:r>
            <a:r>
              <a:rPr lang="en-US" sz="1800">
                <a:effectLst/>
                <a:latin typeface="+mn-lt"/>
                <a:ea typeface="Aptos" panose="020B0004020202020204" pitchFamily="34" charset="0"/>
                <a:cs typeface="Times New Roman"/>
              </a:rPr>
              <a:t> and </a:t>
            </a:r>
            <a:r>
              <a:rPr lang="en-US" sz="1800" err="1">
                <a:effectLst/>
                <a:latin typeface="+mn-lt"/>
                <a:ea typeface="Aptos" panose="020B0004020202020204" pitchFamily="34" charset="0"/>
                <a:cs typeface="Times New Roman"/>
              </a:rPr>
              <a:t>CryoTEMPO</a:t>
            </a:r>
            <a:r>
              <a:rPr lang="en-US" sz="1800">
                <a:effectLst/>
                <a:latin typeface="+mn-lt"/>
                <a:ea typeface="Aptos" panose="020B0004020202020204" pitchFamily="34" charset="0"/>
                <a:cs typeface="Times New Roman"/>
              </a:rPr>
              <a:t> (i.e. possible waveform </a:t>
            </a:r>
            <a:r>
              <a:rPr lang="en-US">
                <a:latin typeface="+mn-lt"/>
                <a:ea typeface="Aptos" panose="020B0004020202020204" pitchFamily="34" charset="0"/>
                <a:cs typeface="Times New Roman"/>
              </a:rPr>
              <a:t>classification inaccuracies</a:t>
            </a:r>
            <a:r>
              <a:rPr lang="en-US" sz="1800">
                <a:effectLst/>
                <a:latin typeface="+mn-lt"/>
                <a:ea typeface="Aptos" panose="020B0004020202020204" pitchFamily="34" charset="0"/>
                <a:cs typeface="Times New Roman"/>
              </a:rPr>
              <a:t>)</a:t>
            </a:r>
          </a:p>
          <a:p>
            <a:pPr marL="285750" indent="-285750">
              <a:buFont typeface="Arial" panose="020B0604020202020204" pitchFamily="34" charset="0"/>
              <a:buChar char="•"/>
            </a:pPr>
            <a:r>
              <a:rPr lang="en-US" sz="1800">
                <a:effectLst/>
                <a:latin typeface="+mn-lt"/>
                <a:ea typeface="Aptos" panose="020B0004020202020204" pitchFamily="34" charset="0"/>
                <a:cs typeface="Times New Roman"/>
              </a:rPr>
              <a:t>High frequency SSHA differences </a:t>
            </a:r>
            <a:r>
              <a:rPr lang="en-US" sz="1800" err="1">
                <a:effectLst/>
                <a:latin typeface="+mn-lt"/>
                <a:ea typeface="Aptos" panose="020B0004020202020204" pitchFamily="34" charset="0"/>
                <a:cs typeface="Times New Roman"/>
              </a:rPr>
              <a:t>wrt</a:t>
            </a:r>
            <a:r>
              <a:rPr lang="en-US" sz="1800">
                <a:effectLst/>
                <a:latin typeface="+mn-lt"/>
                <a:ea typeface="Aptos" panose="020B0004020202020204" pitchFamily="34" charset="0"/>
                <a:cs typeface="Times New Roman"/>
              </a:rPr>
              <a:t> SARAL/</a:t>
            </a:r>
            <a:r>
              <a:rPr lang="en-US" sz="1800" err="1">
                <a:effectLst/>
                <a:latin typeface="+mn-lt"/>
                <a:ea typeface="Aptos" panose="020B0004020202020204" pitchFamily="34" charset="0"/>
                <a:cs typeface="Times New Roman"/>
              </a:rPr>
              <a:t>AltiKa</a:t>
            </a:r>
            <a:r>
              <a:rPr lang="en-US" sz="1800">
                <a:effectLst/>
                <a:latin typeface="+mn-lt"/>
                <a:ea typeface="Aptos" panose="020B0004020202020204" pitchFamily="34" charset="0"/>
                <a:cs typeface="Times New Roman"/>
              </a:rPr>
              <a:t> and </a:t>
            </a:r>
            <a:r>
              <a:rPr lang="en-US" sz="1800" err="1">
                <a:effectLst/>
                <a:latin typeface="+mn-lt"/>
                <a:ea typeface="Aptos" panose="020B0004020202020204" pitchFamily="34" charset="0"/>
                <a:cs typeface="Times New Roman"/>
              </a:rPr>
              <a:t>CryoTEMPO</a:t>
            </a:r>
            <a:r>
              <a:rPr lang="en-US" sz="1800">
                <a:effectLst/>
                <a:latin typeface="+mn-lt"/>
                <a:ea typeface="Aptos" panose="020B0004020202020204" pitchFamily="34" charset="0"/>
                <a:cs typeface="Times New Roman"/>
              </a:rPr>
              <a:t> (i.e. instrumental processing errors for </a:t>
            </a:r>
            <a:r>
              <a:rPr lang="en-US">
                <a:latin typeface="+mn-lt"/>
                <a:ea typeface="Aptos" panose="020B0004020202020204" pitchFamily="34" charset="0"/>
                <a:cs typeface="Times New Roman"/>
              </a:rPr>
              <a:t>peaky echoes</a:t>
            </a:r>
            <a:r>
              <a:rPr lang="en-US" sz="1800">
                <a:effectLst/>
                <a:latin typeface="+mn-lt"/>
                <a:ea typeface="Aptos" panose="020B0004020202020204" pitchFamily="34" charset="0"/>
                <a:cs typeface="Times New Roman"/>
              </a:rPr>
              <a:t> from leads)</a:t>
            </a: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a:rPr>
              <a:t>Residual ice-covered/open ocean bias of about 4-5 cm</a:t>
            </a: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a:rPr>
              <a:t>No dedicated </a:t>
            </a:r>
            <a:r>
              <a:rPr lang="en-US" sz="1800" err="1">
                <a:effectLst/>
                <a:latin typeface="+mn-lt"/>
                <a:ea typeface="Aptos" panose="020B0004020202020204" pitchFamily="34" charset="0"/>
                <a:cs typeface="Times New Roman"/>
              </a:rPr>
              <a:t>retracker</a:t>
            </a:r>
            <a:r>
              <a:rPr lang="en-US" sz="1800">
                <a:effectLst/>
                <a:latin typeface="+mn-lt"/>
                <a:ea typeface="Aptos" panose="020B0004020202020204" pitchFamily="34" charset="0"/>
                <a:cs typeface="Times New Roman"/>
              </a:rPr>
              <a:t> for polar regions + degradation in coastal areas</a:t>
            </a:r>
          </a:p>
          <a:p>
            <a:pPr marL="285750" marR="0" indent="-285750">
              <a:spcBef>
                <a:spcPts val="0"/>
              </a:spcBef>
              <a:spcAft>
                <a:spcPts val="0"/>
              </a:spcAft>
              <a:buFont typeface="Arial" panose="020B0604020202020204" pitchFamily="34" charset="0"/>
              <a:buChar char="•"/>
            </a:pPr>
            <a:r>
              <a:rPr lang="en-US">
                <a:latin typeface="+mn-lt"/>
                <a:ea typeface="Aptos" panose="020B0004020202020204" pitchFamily="34" charset="0"/>
                <a:cs typeface="Times New Roman"/>
              </a:rPr>
              <a:t>We're</a:t>
            </a:r>
            <a:r>
              <a:rPr lang="en-US" sz="1800">
                <a:effectLst/>
                <a:latin typeface="+mn-lt"/>
                <a:ea typeface="Aptos" panose="020B0004020202020204" pitchFamily="34" charset="0"/>
                <a:cs typeface="Times New Roman"/>
              </a:rPr>
              <a:t> ready to quantify the improvement brought by the next evolutions of EUMETSAT products</a:t>
            </a:r>
          </a:p>
          <a:p>
            <a:pPr marL="285750" marR="0" indent="-285750">
              <a:spcBef>
                <a:spcPts val="0"/>
              </a:spcBef>
              <a:spcAft>
                <a:spcPts val="0"/>
              </a:spcAft>
              <a:buFont typeface="Arial" panose="020B0604020202020204" pitchFamily="34" charset="0"/>
              <a:buChar char="•"/>
            </a:pPr>
            <a:endParaRPr lang="en-US">
              <a:latin typeface="+mn-lt"/>
              <a:ea typeface="Aptos" panose="020B0004020202020204" pitchFamily="34" charset="0"/>
              <a:cs typeface="Times New Roman" panose="02020603050405020304" pitchFamily="18" charset="0"/>
            </a:endParaRPr>
          </a:p>
          <a:p>
            <a:pPr marR="0">
              <a:spcBef>
                <a:spcPts val="0"/>
              </a:spcBef>
              <a:spcAft>
                <a:spcPts val="0"/>
              </a:spcAft>
            </a:pPr>
            <a:r>
              <a:rPr lang="en-US" sz="1800" b="1">
                <a:effectLst/>
                <a:latin typeface="+mn-lt"/>
                <a:ea typeface="Aptos" panose="020B0004020202020204" pitchFamily="34" charset="0"/>
                <a:cs typeface="Times New Roman"/>
              </a:rPr>
              <a:t>Recommendations</a:t>
            </a:r>
          </a:p>
          <a:p>
            <a:pPr marR="0">
              <a:spcBef>
                <a:spcPts val="0"/>
              </a:spcBef>
              <a:spcAft>
                <a:spcPts val="0"/>
              </a:spcAft>
            </a:pPr>
            <a:r>
              <a:rPr lang="en-US" sz="1800">
                <a:effectLst/>
                <a:latin typeface="+mn-lt"/>
                <a:ea typeface="Aptos" panose="020B0004020202020204" pitchFamily="34" charset="0"/>
                <a:cs typeface="Times New Roman"/>
              </a:rPr>
              <a:t>The study in colocation with S1 suggests that some leads might be missed by S3 because</a:t>
            </a:r>
          </a:p>
          <a:p>
            <a:pPr marR="0">
              <a:spcBef>
                <a:spcPts val="0"/>
              </a:spcBef>
              <a:spcAft>
                <a:spcPts val="0"/>
              </a:spcAft>
            </a:pPr>
            <a:r>
              <a:rPr lang="en-US" sz="1800">
                <a:effectLst/>
                <a:latin typeface="+mn-lt"/>
                <a:ea typeface="Aptos" panose="020B0004020202020204" pitchFamily="34" charset="0"/>
                <a:cs typeface="Times New Roman"/>
              </a:rPr>
              <a:t>of the threshold on sea ice concentration → A study with a more recent dataset will clarify if it is</a:t>
            </a:r>
          </a:p>
          <a:p>
            <a:pPr marR="0">
              <a:spcBef>
                <a:spcPts val="0"/>
              </a:spcBef>
              <a:spcAft>
                <a:spcPts val="0"/>
              </a:spcAft>
            </a:pPr>
            <a:r>
              <a:rPr lang="en-US" sz="1800">
                <a:effectLst/>
                <a:latin typeface="+mn-lt"/>
                <a:ea typeface="Aptos" panose="020B0004020202020204" pitchFamily="34" charset="0"/>
                <a:cs typeface="Times New Roman"/>
              </a:rPr>
              <a:t>still the case or if the issue is fixed in the most recent release</a:t>
            </a:r>
          </a:p>
        </p:txBody>
      </p:sp>
    </p:spTree>
    <p:extLst>
      <p:ext uri="{BB962C8B-B14F-4D97-AF65-F5344CB8AC3E}">
        <p14:creationId xmlns:p14="http://schemas.microsoft.com/office/powerpoint/2010/main" val="2186195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26408-D8D8-C8A5-B0DC-8798865E02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09BB8F-FE57-6EEB-221D-EEE6511B9E0B}"/>
              </a:ext>
            </a:extLst>
          </p:cNvPr>
          <p:cNvSpPr>
            <a:spLocks noGrp="1"/>
          </p:cNvSpPr>
          <p:nvPr>
            <p:ph type="title"/>
          </p:nvPr>
        </p:nvSpPr>
        <p:spPr>
          <a:xfrm>
            <a:off x="-6626" y="236869"/>
            <a:ext cx="9637643" cy="492443"/>
          </a:xfrm>
        </p:spPr>
        <p:txBody>
          <a:bodyPr/>
          <a:lstStyle/>
          <a:p>
            <a:r>
              <a:rPr lang="en-US" sz="3200">
                <a:solidFill>
                  <a:srgbClr val="FFFFFF"/>
                </a:solidFill>
                <a:latin typeface="NotesEsa" panose="02000506030000020004" pitchFamily="2" charset="77"/>
                <a:cs typeface="Arial"/>
              </a:rPr>
              <a:t>S3VT-S6VT-OSTST </a:t>
            </a:r>
            <a:r>
              <a:rPr lang="en-GB" sz="3200"/>
              <a:t>summaries and recommendations</a:t>
            </a:r>
            <a:endParaRPr lang="en-US" sz="3200"/>
          </a:p>
        </p:txBody>
      </p:sp>
      <p:sp>
        <p:nvSpPr>
          <p:cNvPr id="3" name="Text Placeholder 3">
            <a:extLst>
              <a:ext uri="{FF2B5EF4-FFF2-40B4-BE49-F238E27FC236}">
                <a16:creationId xmlns:a16="http://schemas.microsoft.com/office/drawing/2014/main" id="{F8D8C3D1-506C-D513-C49C-5769F139EFB3}"/>
              </a:ext>
            </a:extLst>
          </p:cNvPr>
          <p:cNvSpPr txBox="1">
            <a:spLocks/>
          </p:cNvSpPr>
          <p:nvPr/>
        </p:nvSpPr>
        <p:spPr>
          <a:xfrm>
            <a:off x="228600" y="1219200"/>
            <a:ext cx="11582400" cy="5419725"/>
          </a:xfrm>
          <a:prstGeom prst="rect">
            <a:avLst/>
          </a:prstGeom>
        </p:spPr>
        <p:txBody>
          <a:bodyPr wrap="square" lIns="0" tIns="0" rIns="0" bIns="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07988" indent="-407988"/>
            <a:endParaRPr lang="en-US" sz="2800">
              <a:solidFill>
                <a:schemeClr val="tx2"/>
              </a:solidFill>
            </a:endParaRPr>
          </a:p>
        </p:txBody>
      </p:sp>
      <p:sp>
        <p:nvSpPr>
          <p:cNvPr id="6" name="TextBox 5">
            <a:extLst>
              <a:ext uri="{FF2B5EF4-FFF2-40B4-BE49-F238E27FC236}">
                <a16:creationId xmlns:a16="http://schemas.microsoft.com/office/drawing/2014/main" id="{C5D6C4B6-A7D2-0B94-6745-67033E07A2B7}"/>
              </a:ext>
            </a:extLst>
          </p:cNvPr>
          <p:cNvSpPr txBox="1"/>
          <p:nvPr/>
        </p:nvSpPr>
        <p:spPr>
          <a:xfrm>
            <a:off x="2523744" y="2779776"/>
            <a:ext cx="184731" cy="369332"/>
          </a:xfrm>
          <a:prstGeom prst="rect">
            <a:avLst/>
          </a:prstGeom>
          <a:noFill/>
        </p:spPr>
        <p:txBody>
          <a:bodyPr wrap="none" rtlCol="0">
            <a:spAutoFit/>
          </a:bodyPr>
          <a:lstStyle/>
          <a:p>
            <a:endParaRPr lang="en-US"/>
          </a:p>
        </p:txBody>
      </p:sp>
      <p:sp>
        <p:nvSpPr>
          <p:cNvPr id="20" name="TextBox 19">
            <a:extLst>
              <a:ext uri="{FF2B5EF4-FFF2-40B4-BE49-F238E27FC236}">
                <a16:creationId xmlns:a16="http://schemas.microsoft.com/office/drawing/2014/main" id="{25358F5B-5931-9357-4085-826D86FB652D}"/>
              </a:ext>
            </a:extLst>
          </p:cNvPr>
          <p:cNvSpPr txBox="1"/>
          <p:nvPr/>
        </p:nvSpPr>
        <p:spPr>
          <a:xfrm>
            <a:off x="228600" y="1081608"/>
            <a:ext cx="11582400" cy="2862322"/>
          </a:xfrm>
          <a:prstGeom prst="rect">
            <a:avLst/>
          </a:prstGeom>
          <a:noFill/>
        </p:spPr>
        <p:txBody>
          <a:bodyPr wrap="square">
            <a:spAutoFit/>
          </a:bodyPr>
          <a:lstStyle/>
          <a:p>
            <a:r>
              <a:rPr lang="en-US" sz="1800">
                <a:effectLst/>
                <a:latin typeface="+mn-lt"/>
                <a:ea typeface="Aptos" panose="020B0004020202020204" pitchFamily="34" charset="0"/>
                <a:cs typeface="Times New Roman" panose="02020603050405020304" pitchFamily="18" charset="0"/>
              </a:rPr>
              <a:t>Swell Characterization from Sentinel-3 and Sentinel-6MF SAR altimetry data (</a:t>
            </a:r>
            <a:r>
              <a:rPr lang="en-US" sz="1800" i="1">
                <a:effectLst/>
                <a:latin typeface="+mn-lt"/>
                <a:ea typeface="Aptos" panose="020B0004020202020204" pitchFamily="34" charset="0"/>
                <a:cs typeface="Times New Roman" panose="02020603050405020304" pitchFamily="18" charset="0"/>
              </a:rPr>
              <a:t>L. </a:t>
            </a:r>
            <a:r>
              <a:rPr lang="en-US" sz="1800" i="1" err="1">
                <a:effectLst/>
                <a:latin typeface="+mn-lt"/>
                <a:ea typeface="Aptos" panose="020B0004020202020204" pitchFamily="34" charset="0"/>
                <a:cs typeface="Times New Roman" panose="02020603050405020304" pitchFamily="18" charset="0"/>
              </a:rPr>
              <a:t>Rodet</a:t>
            </a:r>
            <a:r>
              <a:rPr lang="en-US" sz="1800" i="1">
                <a:effectLst/>
                <a:latin typeface="+mn-lt"/>
                <a:ea typeface="Aptos" panose="020B0004020202020204" pitchFamily="34" charset="0"/>
                <a:cs typeface="Times New Roman" panose="02020603050405020304" pitchFamily="18" charset="0"/>
              </a:rPr>
              <a:t>, T. Moreau, O. </a:t>
            </a:r>
            <a:r>
              <a:rPr lang="en-US" sz="1800" i="1" err="1">
                <a:effectLst/>
                <a:latin typeface="+mn-lt"/>
                <a:ea typeface="Aptos" panose="020B0004020202020204" pitchFamily="34" charset="0"/>
                <a:cs typeface="Times New Roman" panose="02020603050405020304" pitchFamily="18" charset="0"/>
              </a:rPr>
              <a:t>Altiparmaki</a:t>
            </a:r>
            <a:r>
              <a:rPr lang="en-US" sz="1800" i="1">
                <a:effectLst/>
                <a:latin typeface="+mn-lt"/>
                <a:ea typeface="Aptos" panose="020B0004020202020204" pitchFamily="34" charset="0"/>
                <a:cs typeface="Times New Roman" panose="02020603050405020304" pitchFamily="18" charset="0"/>
              </a:rPr>
              <a:t>, F. Ehlers, C. Maraldi, F. Boy, N. Picot)</a:t>
            </a:r>
          </a:p>
          <a:p>
            <a:pPr marL="285750" indent="-285750">
              <a:buFont typeface="Arial" panose="020B0604020202020204" pitchFamily="34" charset="0"/>
              <a:buChar char="•"/>
            </a:pPr>
            <a:r>
              <a:rPr lang="en-US">
                <a:latin typeface="+mn-lt"/>
                <a:ea typeface="Aptos" panose="020B0004020202020204" pitchFamily="34" charset="0"/>
                <a:cs typeface="Times New Roman" panose="02020603050405020304" pitchFamily="18" charset="0"/>
              </a:rPr>
              <a:t>In low to moderate sea state, the spectral analysis of SAR altimetry modulation gives a good proxy for the swell spectrum, allowing us to estimate its wavelength and direction (within ambiguities). “Noise” becomes information!</a:t>
            </a:r>
          </a:p>
          <a:p>
            <a:pPr marL="285750" indent="-285750">
              <a:buFont typeface="Arial" panose="020B0604020202020204" pitchFamily="34" charset="0"/>
              <a:buChar char="•"/>
            </a:pPr>
            <a:r>
              <a:rPr lang="en-US">
                <a:latin typeface="+mn-lt"/>
                <a:ea typeface="Aptos" panose="020B0004020202020204" pitchFamily="34" charset="0"/>
                <a:cs typeface="Times New Roman" panose="02020603050405020304" pitchFamily="18" charset="0"/>
              </a:rPr>
              <a:t>The resolution along-track is limited by random vertical wave motion (characterized by the vertical velocity variance 𝜎_𝑣), and across-track by the steepness of the waves (characterized by the SWH).</a:t>
            </a:r>
          </a:p>
          <a:p>
            <a:pPr marL="285750" indent="-285750">
              <a:buFont typeface="Arial" panose="020B0604020202020204" pitchFamily="34" charset="0"/>
              <a:buChar char="•"/>
            </a:pPr>
            <a:r>
              <a:rPr lang="en-US">
                <a:latin typeface="+mn-lt"/>
                <a:ea typeface="Aptos" panose="020B0004020202020204" pitchFamily="34" charset="0"/>
                <a:cs typeface="Times New Roman" panose="02020603050405020304" pitchFamily="18" charset="0"/>
              </a:rPr>
              <a:t>Without an efficient MTF, the proportion of suitable cases is small. We can identify suitable cases using external data (model, colocations, buoys).   </a:t>
            </a:r>
          </a:p>
          <a:p>
            <a:pPr marL="285750" indent="-285750">
              <a:buFont typeface="Arial" panose="020B0604020202020204" pitchFamily="34" charset="0"/>
              <a:buChar char="•"/>
            </a:pPr>
            <a:r>
              <a:rPr lang="en-US">
                <a:latin typeface="+mn-lt"/>
                <a:ea typeface="Aptos" panose="020B0004020202020204" pitchFamily="34" charset="0"/>
                <a:cs typeface="Times New Roman" panose="02020603050405020304" pitchFamily="18" charset="0"/>
              </a:rPr>
              <a:t>New missions and algorithms may improve our swell characterization capacities in the near future, in complementarity with the existing constellation systems (Sentinel-1, CFOSAT, swath altimeters), to be used in wave models.</a:t>
            </a:r>
          </a:p>
        </p:txBody>
      </p:sp>
    </p:spTree>
    <p:extLst>
      <p:ext uri="{BB962C8B-B14F-4D97-AF65-F5344CB8AC3E}">
        <p14:creationId xmlns:p14="http://schemas.microsoft.com/office/powerpoint/2010/main" val="808003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26408-D8D8-C8A5-B0DC-8798865E02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09BB8F-FE57-6EEB-221D-EEE6511B9E0B}"/>
              </a:ext>
            </a:extLst>
          </p:cNvPr>
          <p:cNvSpPr>
            <a:spLocks noGrp="1"/>
          </p:cNvSpPr>
          <p:nvPr>
            <p:ph type="title"/>
          </p:nvPr>
        </p:nvSpPr>
        <p:spPr>
          <a:xfrm>
            <a:off x="-6626" y="236869"/>
            <a:ext cx="9637643" cy="492443"/>
          </a:xfrm>
        </p:spPr>
        <p:txBody>
          <a:bodyPr/>
          <a:lstStyle/>
          <a:p>
            <a:r>
              <a:rPr lang="en-US" sz="3200">
                <a:solidFill>
                  <a:srgbClr val="FFFFFF"/>
                </a:solidFill>
                <a:latin typeface="NotesEsa" panose="02000506030000020004" pitchFamily="2" charset="77"/>
                <a:cs typeface="Arial"/>
              </a:rPr>
              <a:t>S3VT-S6VT-OSTST </a:t>
            </a:r>
            <a:r>
              <a:rPr lang="en-GB" sz="3200"/>
              <a:t>summaries and recommendations</a:t>
            </a:r>
            <a:endParaRPr lang="en-US" sz="3200"/>
          </a:p>
        </p:txBody>
      </p:sp>
      <p:sp>
        <p:nvSpPr>
          <p:cNvPr id="3" name="Text Placeholder 3">
            <a:extLst>
              <a:ext uri="{FF2B5EF4-FFF2-40B4-BE49-F238E27FC236}">
                <a16:creationId xmlns:a16="http://schemas.microsoft.com/office/drawing/2014/main" id="{F8D8C3D1-506C-D513-C49C-5769F139EFB3}"/>
              </a:ext>
            </a:extLst>
          </p:cNvPr>
          <p:cNvSpPr txBox="1">
            <a:spLocks/>
          </p:cNvSpPr>
          <p:nvPr/>
        </p:nvSpPr>
        <p:spPr>
          <a:xfrm>
            <a:off x="228600" y="1219200"/>
            <a:ext cx="11582400" cy="5419725"/>
          </a:xfrm>
          <a:prstGeom prst="rect">
            <a:avLst/>
          </a:prstGeom>
        </p:spPr>
        <p:txBody>
          <a:bodyPr wrap="square" lIns="0" tIns="0" rIns="0" bIns="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07988" indent="-407988"/>
            <a:endParaRPr lang="en-US" sz="2800">
              <a:solidFill>
                <a:schemeClr val="tx2"/>
              </a:solidFill>
            </a:endParaRPr>
          </a:p>
        </p:txBody>
      </p:sp>
      <p:sp>
        <p:nvSpPr>
          <p:cNvPr id="6" name="TextBox 5">
            <a:extLst>
              <a:ext uri="{FF2B5EF4-FFF2-40B4-BE49-F238E27FC236}">
                <a16:creationId xmlns:a16="http://schemas.microsoft.com/office/drawing/2014/main" id="{C5D6C4B6-A7D2-0B94-6745-67033E07A2B7}"/>
              </a:ext>
            </a:extLst>
          </p:cNvPr>
          <p:cNvSpPr txBox="1"/>
          <p:nvPr/>
        </p:nvSpPr>
        <p:spPr>
          <a:xfrm>
            <a:off x="2523744" y="2779776"/>
            <a:ext cx="184731" cy="369332"/>
          </a:xfrm>
          <a:prstGeom prst="rect">
            <a:avLst/>
          </a:prstGeom>
          <a:noFill/>
        </p:spPr>
        <p:txBody>
          <a:bodyPr wrap="none" rtlCol="0">
            <a:spAutoFit/>
          </a:bodyPr>
          <a:lstStyle/>
          <a:p>
            <a:endParaRPr lang="en-US"/>
          </a:p>
        </p:txBody>
      </p:sp>
      <p:sp>
        <p:nvSpPr>
          <p:cNvPr id="4" name="TextBox 3">
            <a:extLst>
              <a:ext uri="{FF2B5EF4-FFF2-40B4-BE49-F238E27FC236}">
                <a16:creationId xmlns:a16="http://schemas.microsoft.com/office/drawing/2014/main" id="{49E3F800-75F7-7A75-AB6F-453146F2CD80}"/>
              </a:ext>
            </a:extLst>
          </p:cNvPr>
          <p:cNvSpPr txBox="1"/>
          <p:nvPr/>
        </p:nvSpPr>
        <p:spPr>
          <a:xfrm>
            <a:off x="229589" y="1301446"/>
            <a:ext cx="11582400" cy="3693319"/>
          </a:xfrm>
          <a:prstGeom prst="rect">
            <a:avLst/>
          </a:prstGeom>
          <a:noFill/>
        </p:spPr>
        <p:txBody>
          <a:bodyPr wrap="square">
            <a:spAutoFit/>
          </a:bodyPr>
          <a:lstStyle/>
          <a:p>
            <a:r>
              <a:rPr lang="en-IE" sz="1800">
                <a:effectLst/>
                <a:latin typeface="Aptos" panose="020B0004020202020204" pitchFamily="34" charset="0"/>
                <a:ea typeface="Aptos" panose="020B0004020202020204" pitchFamily="34" charset="0"/>
                <a:cs typeface="Times New Roman" panose="02020603050405020304" pitchFamily="18" charset="0"/>
              </a:rPr>
              <a:t>Towards a reconciliation of the PLRM and SAR altimetry ocean measurements in an operational context for Sentinel-3</a:t>
            </a:r>
            <a:r>
              <a:rPr lang="en-US">
                <a:latin typeface="Aptos" panose="020B0004020202020204" pitchFamily="34" charset="0"/>
                <a:ea typeface="Aptos" panose="020B0004020202020204" pitchFamily="34" charset="0"/>
                <a:cs typeface="Times New Roman" panose="02020603050405020304" pitchFamily="18" charset="0"/>
              </a:rPr>
              <a:t> </a:t>
            </a:r>
            <a:r>
              <a:rPr lang="en-US" sz="1800">
                <a:effectLst/>
                <a:latin typeface="+mn-lt"/>
                <a:ea typeface="Aptos" panose="020B0004020202020204" pitchFamily="34" charset="0"/>
                <a:cs typeface="Times New Roman" panose="02020603050405020304" pitchFamily="18" charset="0"/>
              </a:rPr>
              <a:t>(</a:t>
            </a:r>
            <a:r>
              <a:rPr lang="en-US" sz="1800" i="1" err="1">
                <a:effectLst/>
                <a:latin typeface="+mn-lt"/>
                <a:ea typeface="Aptos" panose="020B0004020202020204" pitchFamily="34" charset="0"/>
                <a:cs typeface="Times New Roman" panose="02020603050405020304" pitchFamily="18" charset="0"/>
              </a:rPr>
              <a:t>Dinardo</a:t>
            </a:r>
            <a:r>
              <a:rPr lang="en-US" sz="1800" i="1">
                <a:effectLst/>
                <a:latin typeface="+mn-lt"/>
                <a:ea typeface="Aptos" panose="020B0004020202020204" pitchFamily="34" charset="0"/>
                <a:cs typeface="Times New Roman" panose="02020603050405020304" pitchFamily="18" charset="0"/>
              </a:rPr>
              <a:t> Salvatore, </a:t>
            </a:r>
            <a:r>
              <a:rPr lang="en-US" sz="1800" i="1" err="1">
                <a:effectLst/>
                <a:latin typeface="+mn-lt"/>
                <a:ea typeface="Aptos" panose="020B0004020202020204" pitchFamily="34" charset="0"/>
                <a:cs typeface="Times New Roman" panose="02020603050405020304" pitchFamily="18" charset="0"/>
              </a:rPr>
              <a:t>Scharroo</a:t>
            </a:r>
            <a:r>
              <a:rPr lang="en-US" sz="1800" i="1">
                <a:effectLst/>
                <a:latin typeface="+mn-lt"/>
                <a:ea typeface="Aptos" panose="020B0004020202020204" pitchFamily="34" charset="0"/>
                <a:cs typeface="Times New Roman" panose="02020603050405020304" pitchFamily="18" charset="0"/>
              </a:rPr>
              <a:t> </a:t>
            </a:r>
            <a:r>
              <a:rPr lang="en-US" sz="1800" i="1" err="1">
                <a:effectLst/>
                <a:latin typeface="+mn-lt"/>
                <a:ea typeface="Aptos" panose="020B0004020202020204" pitchFamily="34" charset="0"/>
                <a:cs typeface="Times New Roman" panose="02020603050405020304" pitchFamily="18" charset="0"/>
              </a:rPr>
              <a:t>Remko</a:t>
            </a:r>
            <a:r>
              <a:rPr lang="en-US" sz="1800" i="1">
                <a:effectLst/>
                <a:latin typeface="+mn-lt"/>
                <a:ea typeface="Aptos" panose="020B0004020202020204" pitchFamily="34" charset="0"/>
                <a:cs typeface="Times New Roman" panose="02020603050405020304" pitchFamily="18" charset="0"/>
              </a:rPr>
              <a:t>, Lucas Bruno)</a:t>
            </a:r>
          </a:p>
          <a:p>
            <a:pPr marL="285750" indent="-285750">
              <a:buFont typeface="Arial" panose="020B0604020202020204" pitchFamily="34" charset="0"/>
              <a:buChar char="•"/>
            </a:pPr>
            <a:r>
              <a:rPr lang="en-US">
                <a:latin typeface="+mn-lt"/>
                <a:ea typeface="Aptos" panose="020B0004020202020204" pitchFamily="34" charset="0"/>
                <a:cs typeface="Times New Roman" panose="02020603050405020304" pitchFamily="18" charset="0"/>
              </a:rPr>
              <a:t>Two sea-state driven inconsistencies between SAR and PLRM are still not corrected in Sentinel-3 marine altimetry data BC005</a:t>
            </a:r>
          </a:p>
          <a:p>
            <a:pPr marL="285750" indent="-285750">
              <a:buFont typeface="Arial" panose="020B0604020202020204" pitchFamily="34" charset="0"/>
              <a:buChar char="•"/>
            </a:pPr>
            <a:r>
              <a:rPr lang="en-US">
                <a:latin typeface="+mn-lt"/>
                <a:ea typeface="Aptos" panose="020B0004020202020204" pitchFamily="34" charset="0"/>
                <a:cs typeface="Times New Roman" panose="02020603050405020304" pitchFamily="18" charset="0"/>
              </a:rPr>
              <a:t>The roadmap for the resolution for these two inconsistencies for Sentinel-3 marine data in BC006.2 (Spring 2025) and SAR/PLRM reconciliation has been presented</a:t>
            </a:r>
          </a:p>
          <a:p>
            <a:pPr marL="285750" indent="-285750">
              <a:buFont typeface="Arial" panose="020B0604020202020204" pitchFamily="34" charset="0"/>
              <a:buChar char="•"/>
            </a:pPr>
            <a:r>
              <a:rPr lang="en-US">
                <a:latin typeface="+mn-lt"/>
                <a:ea typeface="Aptos" panose="020B0004020202020204" pitchFamily="34" charset="0"/>
                <a:cs typeface="Times New Roman" panose="02020603050405020304" pitchFamily="18" charset="0"/>
              </a:rPr>
              <a:t> Efforts to estimate the mean wave period and </a:t>
            </a:r>
            <a:r>
              <a:rPr lang="en-US" err="1">
                <a:latin typeface="+mn-lt"/>
                <a:ea typeface="Aptos" panose="020B0004020202020204" pitchFamily="34" charset="0"/>
                <a:cs typeface="Times New Roman" panose="02020603050405020304" pitchFamily="18" charset="0"/>
              </a:rPr>
              <a:t>sigmav</a:t>
            </a:r>
            <a:r>
              <a:rPr lang="en-US">
                <a:latin typeface="+mn-lt"/>
                <a:ea typeface="Aptos" panose="020B0004020202020204" pitchFamily="34" charset="0"/>
                <a:cs typeface="Times New Roman" panose="02020603050405020304" pitchFamily="18" charset="0"/>
              </a:rPr>
              <a:t> directly from altimetry data in post-processing have been presented. Results so far seem to be promising but :</a:t>
            </a:r>
          </a:p>
          <a:p>
            <a:pPr marL="285750" indent="-285750">
              <a:buFont typeface="Arial" panose="020B0604020202020204" pitchFamily="34" charset="0"/>
              <a:buChar char="•"/>
            </a:pPr>
            <a:r>
              <a:rPr lang="en-US">
                <a:latin typeface="+mn-lt"/>
                <a:ea typeface="Aptos" panose="020B0004020202020204" pitchFamily="34" charset="0"/>
                <a:cs typeface="Times New Roman" panose="02020603050405020304" pitchFamily="18" charset="0"/>
              </a:rPr>
              <a:t>We need to test still the approach with Sentinel-3 data (when the WVM LUT will be available for this mission)</a:t>
            </a:r>
          </a:p>
          <a:p>
            <a:pPr marL="285750" indent="-285750">
              <a:buFont typeface="Arial" panose="020B0604020202020204" pitchFamily="34" charset="0"/>
              <a:buChar char="•"/>
            </a:pPr>
            <a:r>
              <a:rPr lang="en-US">
                <a:latin typeface="+mn-lt"/>
                <a:ea typeface="Aptos" panose="020B0004020202020204" pitchFamily="34" charset="0"/>
                <a:cs typeface="Times New Roman" panose="02020603050405020304" pitchFamily="18" charset="0"/>
              </a:rPr>
              <a:t>We need a larger span of data (one year)</a:t>
            </a:r>
          </a:p>
          <a:p>
            <a:pPr marL="285750" indent="-285750">
              <a:buFont typeface="Arial" panose="020B0604020202020204" pitchFamily="34" charset="0"/>
              <a:buChar char="•"/>
            </a:pPr>
            <a:r>
              <a:rPr lang="en-US">
                <a:latin typeface="+mn-lt"/>
                <a:ea typeface="Aptos" panose="020B0004020202020204" pitchFamily="34" charset="0"/>
                <a:cs typeface="Times New Roman" panose="02020603050405020304" pitchFamily="18" charset="0"/>
              </a:rPr>
              <a:t>We need to assess the wave period versus in-situ buoys data</a:t>
            </a:r>
          </a:p>
          <a:p>
            <a:pPr marL="285750" indent="-285750">
              <a:buFont typeface="Arial" panose="020B0604020202020204" pitchFamily="34" charset="0"/>
              <a:buChar char="•"/>
            </a:pPr>
            <a:r>
              <a:rPr lang="en-US">
                <a:latin typeface="+mn-lt"/>
                <a:ea typeface="Aptos" panose="020B0004020202020204" pitchFamily="34" charset="0"/>
                <a:cs typeface="Times New Roman" panose="02020603050405020304" pitchFamily="18" charset="0"/>
              </a:rPr>
              <a:t>We are also in touch with Cristopher </a:t>
            </a:r>
            <a:r>
              <a:rPr lang="en-US" err="1">
                <a:latin typeface="+mn-lt"/>
                <a:ea typeface="Aptos" panose="020B0004020202020204" pitchFamily="34" charset="0"/>
                <a:cs typeface="Times New Roman" panose="02020603050405020304" pitchFamily="18" charset="0"/>
              </a:rPr>
              <a:t>Buchhaupt</a:t>
            </a:r>
            <a:r>
              <a:rPr lang="en-US">
                <a:latin typeface="+mn-lt"/>
                <a:ea typeface="Aptos" panose="020B0004020202020204" pitchFamily="34" charset="0"/>
                <a:cs typeface="Times New Roman" panose="02020603050405020304" pitchFamily="18" charset="0"/>
              </a:rPr>
              <a:t> to see how </a:t>
            </a:r>
            <a:r>
              <a:rPr lang="en-US" err="1">
                <a:latin typeface="+mn-lt"/>
                <a:ea typeface="Aptos" panose="020B0004020202020204" pitchFamily="34" charset="0"/>
                <a:cs typeface="Times New Roman" panose="02020603050405020304" pitchFamily="18" charset="0"/>
              </a:rPr>
              <a:t>sigmav</a:t>
            </a:r>
            <a:r>
              <a:rPr lang="en-US">
                <a:latin typeface="+mn-lt"/>
                <a:ea typeface="Aptos" panose="020B0004020202020204" pitchFamily="34" charset="0"/>
                <a:cs typeface="Times New Roman" panose="02020603050405020304" pitchFamily="18" charset="0"/>
              </a:rPr>
              <a:t> compares with </a:t>
            </a:r>
            <a:r>
              <a:rPr lang="en-US" err="1">
                <a:latin typeface="+mn-lt"/>
                <a:ea typeface="Aptos" panose="020B0004020202020204" pitchFamily="34" charset="0"/>
                <a:cs typeface="Times New Roman" panose="02020603050405020304" pitchFamily="18" charset="0"/>
              </a:rPr>
              <a:t>sigmav</a:t>
            </a:r>
            <a:r>
              <a:rPr lang="en-US">
                <a:latin typeface="+mn-lt"/>
                <a:ea typeface="Aptos" panose="020B0004020202020204" pitchFamily="34" charset="0"/>
                <a:cs typeface="Times New Roman" panose="02020603050405020304" pitchFamily="18" charset="0"/>
              </a:rPr>
              <a:t> estimated from 2D retracking approach (</a:t>
            </a:r>
            <a:r>
              <a:rPr lang="en-US" err="1">
                <a:latin typeface="+mn-lt"/>
                <a:ea typeface="Aptos" panose="020B0004020202020204" pitchFamily="34" charset="0"/>
                <a:cs typeface="Times New Roman" panose="02020603050405020304" pitchFamily="18" charset="0"/>
              </a:rPr>
              <a:t>Buchhaupt</a:t>
            </a:r>
            <a:r>
              <a:rPr lang="en-US">
                <a:latin typeface="+mn-lt"/>
                <a:ea typeface="Aptos" panose="020B0004020202020204" pitchFamily="34" charset="0"/>
                <a:cs typeface="Times New Roman" panose="02020603050405020304" pitchFamily="18" charset="0"/>
              </a:rPr>
              <a:t> et al., 2023)</a:t>
            </a:r>
          </a:p>
        </p:txBody>
      </p:sp>
    </p:spTree>
    <p:extLst>
      <p:ext uri="{BB962C8B-B14F-4D97-AF65-F5344CB8AC3E}">
        <p14:creationId xmlns:p14="http://schemas.microsoft.com/office/powerpoint/2010/main" val="2130931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698C0-13C6-CFBF-1989-91C16558F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9D7984-21E8-96EB-380C-A25A6FABDD64}"/>
              </a:ext>
            </a:extLst>
          </p:cNvPr>
          <p:cNvSpPr>
            <a:spLocks noGrp="1"/>
          </p:cNvSpPr>
          <p:nvPr>
            <p:ph type="title"/>
          </p:nvPr>
        </p:nvSpPr>
        <p:spPr>
          <a:xfrm>
            <a:off x="-6626" y="236869"/>
            <a:ext cx="9637643" cy="492443"/>
          </a:xfrm>
        </p:spPr>
        <p:txBody>
          <a:bodyPr/>
          <a:lstStyle/>
          <a:p>
            <a:r>
              <a:rPr lang="en-US" sz="3200">
                <a:solidFill>
                  <a:srgbClr val="FFFFFF"/>
                </a:solidFill>
                <a:latin typeface="NotesEsa" panose="02000506030000020004" pitchFamily="2" charset="77"/>
                <a:cs typeface="Arial"/>
              </a:rPr>
              <a:t>S3VT-S6VT-OSTST </a:t>
            </a:r>
            <a:r>
              <a:rPr lang="en-GB" sz="3200"/>
              <a:t>summaries and recommendations</a:t>
            </a:r>
            <a:endParaRPr lang="en-US" sz="3200"/>
          </a:p>
        </p:txBody>
      </p:sp>
      <p:sp>
        <p:nvSpPr>
          <p:cNvPr id="3" name="Text Placeholder 3">
            <a:extLst>
              <a:ext uri="{FF2B5EF4-FFF2-40B4-BE49-F238E27FC236}">
                <a16:creationId xmlns:a16="http://schemas.microsoft.com/office/drawing/2014/main" id="{5FCF9626-A03A-4348-EB6A-5AE0A486355B}"/>
              </a:ext>
            </a:extLst>
          </p:cNvPr>
          <p:cNvSpPr txBox="1">
            <a:spLocks/>
          </p:cNvSpPr>
          <p:nvPr/>
        </p:nvSpPr>
        <p:spPr>
          <a:xfrm>
            <a:off x="228600" y="1219200"/>
            <a:ext cx="11582400" cy="5419725"/>
          </a:xfrm>
          <a:prstGeom prst="rect">
            <a:avLst/>
          </a:prstGeom>
        </p:spPr>
        <p:txBody>
          <a:bodyPr wrap="square" lIns="0" tIns="0" rIns="0" bIns="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07988" indent="-407988"/>
            <a:endParaRPr lang="en-US" sz="2800">
              <a:solidFill>
                <a:schemeClr val="tx2"/>
              </a:solidFill>
            </a:endParaRPr>
          </a:p>
        </p:txBody>
      </p:sp>
      <p:sp>
        <p:nvSpPr>
          <p:cNvPr id="6" name="TextBox 5">
            <a:extLst>
              <a:ext uri="{FF2B5EF4-FFF2-40B4-BE49-F238E27FC236}">
                <a16:creationId xmlns:a16="http://schemas.microsoft.com/office/drawing/2014/main" id="{EBA59C87-046A-750F-F35D-D6E8E733E377}"/>
              </a:ext>
            </a:extLst>
          </p:cNvPr>
          <p:cNvSpPr txBox="1"/>
          <p:nvPr/>
        </p:nvSpPr>
        <p:spPr>
          <a:xfrm>
            <a:off x="2523744" y="2779776"/>
            <a:ext cx="184731" cy="369332"/>
          </a:xfrm>
          <a:prstGeom prst="rect">
            <a:avLst/>
          </a:prstGeom>
          <a:noFill/>
        </p:spPr>
        <p:txBody>
          <a:bodyPr wrap="none" rtlCol="0">
            <a:spAutoFit/>
          </a:bodyPr>
          <a:lstStyle/>
          <a:p>
            <a:endParaRPr lang="en-US"/>
          </a:p>
        </p:txBody>
      </p:sp>
      <p:sp>
        <p:nvSpPr>
          <p:cNvPr id="20" name="TextBox 19">
            <a:extLst>
              <a:ext uri="{FF2B5EF4-FFF2-40B4-BE49-F238E27FC236}">
                <a16:creationId xmlns:a16="http://schemas.microsoft.com/office/drawing/2014/main" id="{5BE77F3A-EBD1-1B00-A0F3-2A4E18EF30C1}"/>
              </a:ext>
            </a:extLst>
          </p:cNvPr>
          <p:cNvSpPr txBox="1"/>
          <p:nvPr/>
        </p:nvSpPr>
        <p:spPr>
          <a:xfrm>
            <a:off x="198715" y="2859924"/>
            <a:ext cx="11582400" cy="3970318"/>
          </a:xfrm>
          <a:prstGeom prst="rect">
            <a:avLst/>
          </a:prstGeom>
          <a:noFill/>
        </p:spPr>
        <p:txBody>
          <a:bodyPr wrap="square">
            <a:spAutoFit/>
          </a:bodyPr>
          <a:lstStyle/>
          <a:p>
            <a:r>
              <a:rPr lang="en-US" sz="1800">
                <a:effectLst/>
                <a:latin typeface="+mn-lt"/>
                <a:ea typeface="Aptos" panose="020B0004020202020204" pitchFamily="34" charset="0"/>
                <a:cs typeface="Times New Roman" panose="02020603050405020304" pitchFamily="18" charset="0"/>
              </a:rPr>
              <a:t>Tide gauge comparisons for Sentinel-3 and Sentinel-6 (</a:t>
            </a:r>
            <a:r>
              <a:rPr lang="en-US" sz="1800" i="1">
                <a:effectLst/>
                <a:latin typeface="+mn-lt"/>
                <a:ea typeface="Aptos" panose="020B0004020202020204" pitchFamily="34" charset="0"/>
                <a:cs typeface="Times New Roman" panose="02020603050405020304" pitchFamily="18" charset="0"/>
              </a:rPr>
              <a:t>Eric Leuliette and Amanda </a:t>
            </a:r>
            <a:r>
              <a:rPr lang="en-US" sz="1800" i="1" err="1">
                <a:effectLst/>
                <a:latin typeface="+mn-lt"/>
                <a:ea typeface="Aptos" panose="020B0004020202020204" pitchFamily="34" charset="0"/>
                <a:cs typeface="Times New Roman" panose="02020603050405020304" pitchFamily="18" charset="0"/>
              </a:rPr>
              <a:t>Plagge</a:t>
            </a:r>
            <a:r>
              <a:rPr lang="en-US" sz="1800">
                <a:effectLst/>
                <a:latin typeface="+mn-lt"/>
                <a:ea typeface="Aptos" panose="020B0004020202020204" pitchFamily="34" charset="0"/>
                <a:cs typeface="Times New Roman" panose="02020603050405020304" pitchFamily="18" charset="0"/>
              </a:rPr>
              <a:t>)</a:t>
            </a:r>
          </a:p>
          <a:p>
            <a:pPr marL="285750" indent="-285750">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30-year record of GMSL shows no significant drift</a:t>
            </a:r>
          </a:p>
          <a:p>
            <a:pPr marL="285750" indent="-285750">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TOPEX GDR-F: phase “A2” may have an offset.</a:t>
            </a:r>
          </a:p>
          <a:p>
            <a:pPr marL="285750" indent="-285750">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Jason-3: No significant drive with the JPL AMR path delay correction applied.</a:t>
            </a:r>
          </a:p>
          <a:p>
            <a:pPr marL="285750" indent="-285750">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Sentinel-6MF: Potential offset/drift in LR MLE4 during 2024, but the available number of high-quality gauges has declined</a:t>
            </a:r>
          </a:p>
          <a:p>
            <a:pPr marL="285750" indent="-285750">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Sentinel-6MF: Waiting for full mission reprocessing of corrected LR NR ,HR/SAR, and HR NR</a:t>
            </a:r>
          </a:p>
          <a:p>
            <a:pPr marL="285750" indent="-285750">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Sentinel-3: No significant drifts and low variance</a:t>
            </a:r>
          </a:p>
          <a:p>
            <a:r>
              <a:rPr lang="en-US" sz="1800" b="1">
                <a:effectLst/>
                <a:latin typeface="+mn-lt"/>
                <a:ea typeface="Aptos" panose="020B0004020202020204" pitchFamily="34" charset="0"/>
                <a:cs typeface="Times New Roman" panose="02020603050405020304" pitchFamily="18" charset="0"/>
              </a:rPr>
              <a:t>Recommendations</a:t>
            </a:r>
            <a:endParaRPr lang="en-US" sz="1800">
              <a:effectLst/>
              <a:latin typeface="+mn-lt"/>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Maintaining the core GLOSS tide gauge network is critical for the sea level climate data record.</a:t>
            </a:r>
          </a:p>
          <a:p>
            <a:pPr marL="285750" indent="-285750">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Drifts/offsets in TOPEX GDR-F need continued independent evaluation.</a:t>
            </a:r>
          </a:p>
          <a:p>
            <a:pPr marL="285750" indent="-285750">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Jason-1 and Jason-2 should be reprocessed to GDR-G standards.</a:t>
            </a:r>
          </a:p>
          <a:p>
            <a:pPr marL="285750" indent="-285750">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Add ERA5-DAC and ERA5 troposphere corrections (J1/J2) to RADS.</a:t>
            </a:r>
          </a:p>
          <a:p>
            <a:pPr marL="285750" indent="-285750">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Sentinel-3 should be considered as a supplementary source of global mean sea level monitoring.</a:t>
            </a:r>
          </a:p>
        </p:txBody>
      </p:sp>
      <p:sp>
        <p:nvSpPr>
          <p:cNvPr id="4" name="TextBox 3">
            <a:extLst>
              <a:ext uri="{FF2B5EF4-FFF2-40B4-BE49-F238E27FC236}">
                <a16:creationId xmlns:a16="http://schemas.microsoft.com/office/drawing/2014/main" id="{5E72865C-1C5D-57EF-5732-AD569BDC6F59}"/>
              </a:ext>
            </a:extLst>
          </p:cNvPr>
          <p:cNvSpPr txBox="1"/>
          <p:nvPr/>
        </p:nvSpPr>
        <p:spPr>
          <a:xfrm>
            <a:off x="228600" y="1065524"/>
            <a:ext cx="11582400" cy="1754326"/>
          </a:xfrm>
          <a:prstGeom prst="rect">
            <a:avLst/>
          </a:prstGeom>
          <a:noFill/>
        </p:spPr>
        <p:txBody>
          <a:bodyPr wrap="square">
            <a:spAutoFit/>
          </a:bodyPr>
          <a:lstStyle/>
          <a:p>
            <a:pPr marL="0" marR="0">
              <a:spcBef>
                <a:spcPts val="0"/>
              </a:spcBef>
              <a:spcAft>
                <a:spcPts val="0"/>
              </a:spcAft>
            </a:pPr>
            <a:r>
              <a:rPr lang="en-US" sz="1800">
                <a:effectLst/>
                <a:latin typeface="+mn-lt"/>
                <a:ea typeface="Aptos" panose="020B0004020202020204" pitchFamily="34" charset="0"/>
                <a:cs typeface="Times New Roman" panose="02020603050405020304" pitchFamily="18" charset="0"/>
              </a:rPr>
              <a:t>Enhancing SAR Altimetry Products through Correlation-Informed Strategies (</a:t>
            </a:r>
            <a:r>
              <a:rPr lang="en-US" sz="1800" i="1" err="1">
                <a:effectLst/>
                <a:latin typeface="+mn-lt"/>
                <a:ea typeface="Aptos" panose="020B0004020202020204" pitchFamily="34" charset="0"/>
                <a:cs typeface="Times New Roman" panose="02020603050405020304" pitchFamily="18" charset="0"/>
              </a:rPr>
              <a:t>Frithjof</a:t>
            </a:r>
            <a:r>
              <a:rPr lang="en-US" sz="1800" i="1">
                <a:effectLst/>
                <a:latin typeface="+mn-lt"/>
                <a:ea typeface="Aptos" panose="020B0004020202020204" pitchFamily="34" charset="0"/>
                <a:cs typeface="Times New Roman" panose="02020603050405020304" pitchFamily="18" charset="0"/>
              </a:rPr>
              <a:t> Ehlers, Thomas Moreau, Laetitia </a:t>
            </a:r>
            <a:r>
              <a:rPr lang="en-US" sz="1800" i="1" err="1">
                <a:effectLst/>
                <a:latin typeface="+mn-lt"/>
                <a:ea typeface="Aptos" panose="020B0004020202020204" pitchFamily="34" charset="0"/>
                <a:cs typeface="Times New Roman" panose="02020603050405020304" pitchFamily="18" charset="0"/>
              </a:rPr>
              <a:t>Rodet</a:t>
            </a:r>
            <a:r>
              <a:rPr lang="en-US" sz="1800" i="1">
                <a:effectLst/>
                <a:latin typeface="+mn-lt"/>
                <a:ea typeface="Aptos" panose="020B0004020202020204" pitchFamily="34" charset="0"/>
                <a:cs typeface="Times New Roman" panose="02020603050405020304" pitchFamily="18" charset="0"/>
              </a:rPr>
              <a:t>, Marta Alves, Claire Maraldi, Cornelis </a:t>
            </a:r>
            <a:r>
              <a:rPr lang="en-US" sz="1800" i="1" err="1">
                <a:effectLst/>
                <a:latin typeface="+mn-lt"/>
                <a:ea typeface="Aptos" panose="020B0004020202020204" pitchFamily="34" charset="0"/>
                <a:cs typeface="Times New Roman" panose="02020603050405020304" pitchFamily="18" charset="0"/>
              </a:rPr>
              <a:t>Slobbe</a:t>
            </a:r>
            <a:r>
              <a:rPr lang="en-US" sz="1800" i="1">
                <a:effectLst/>
                <a:latin typeface="+mn-lt"/>
                <a:ea typeface="Aptos" panose="020B0004020202020204" pitchFamily="34" charset="0"/>
                <a:cs typeface="Times New Roman" panose="02020603050405020304" pitchFamily="18" charset="0"/>
              </a:rPr>
              <a:t>, Marcel </a:t>
            </a:r>
            <a:r>
              <a:rPr lang="en-US" sz="1800" i="1" err="1">
                <a:effectLst/>
                <a:latin typeface="+mn-lt"/>
                <a:ea typeface="Aptos" panose="020B0004020202020204" pitchFamily="34" charset="0"/>
                <a:cs typeface="Times New Roman" panose="02020603050405020304" pitchFamily="18" charset="0"/>
              </a:rPr>
              <a:t>Kleinherenbrink</a:t>
            </a:r>
            <a:r>
              <a:rPr lang="en-US" sz="1800" i="1">
                <a:effectLst/>
                <a:latin typeface="+mn-lt"/>
                <a:ea typeface="Aptos" panose="020B0004020202020204" pitchFamily="34" charset="0"/>
                <a:cs typeface="Times New Roman" panose="02020603050405020304" pitchFamily="18" charset="0"/>
              </a:rPr>
              <a:t>)</a:t>
            </a:r>
            <a:endParaRPr lang="en-US" sz="1800">
              <a:effectLst/>
              <a:latin typeface="+mn-lt"/>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US">
                <a:latin typeface="+mn-lt"/>
                <a:ea typeface="Aptos" panose="020B0004020202020204" pitchFamily="34" charset="0"/>
                <a:cs typeface="Times New Roman" panose="02020603050405020304" pitchFamily="18" charset="0"/>
              </a:rPr>
              <a:t>In the meantime, we demonstrated that the developed noise model reproduces the high-frequency content of SLA spectra at different posting rates, can be used to detect problematic surface states directly from the retracked variables, and may be exploited to gain an additional 5-25% of precision.</a:t>
            </a:r>
          </a:p>
          <a:p>
            <a:pPr marL="285750" indent="-285750">
              <a:buFont typeface="Arial" panose="020B0604020202020204" pitchFamily="34" charset="0"/>
              <a:buChar char="•"/>
            </a:pPr>
            <a:r>
              <a:rPr lang="en-US">
                <a:latin typeface="+mn-lt"/>
                <a:ea typeface="Aptos" panose="020B0004020202020204" pitchFamily="34" charset="0"/>
                <a:cs typeface="Times New Roman" panose="02020603050405020304" pitchFamily="18" charset="0"/>
              </a:rPr>
              <a:t>Validation on one Sentinel-6 cycle pending.</a:t>
            </a:r>
          </a:p>
        </p:txBody>
      </p:sp>
    </p:spTree>
    <p:extLst>
      <p:ext uri="{BB962C8B-B14F-4D97-AF65-F5344CB8AC3E}">
        <p14:creationId xmlns:p14="http://schemas.microsoft.com/office/powerpoint/2010/main" val="1931020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E3F3B-F023-D32A-E284-66020C272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D18D1D-6069-887B-EE97-4202ABF96981}"/>
              </a:ext>
            </a:extLst>
          </p:cNvPr>
          <p:cNvSpPr>
            <a:spLocks noGrp="1"/>
          </p:cNvSpPr>
          <p:nvPr>
            <p:ph type="title"/>
          </p:nvPr>
        </p:nvSpPr>
        <p:spPr>
          <a:xfrm>
            <a:off x="-6626" y="236869"/>
            <a:ext cx="9637643" cy="492443"/>
          </a:xfrm>
        </p:spPr>
        <p:txBody>
          <a:bodyPr/>
          <a:lstStyle/>
          <a:p>
            <a:r>
              <a:rPr lang="en-US" sz="3200">
                <a:solidFill>
                  <a:srgbClr val="FFFFFF"/>
                </a:solidFill>
                <a:latin typeface="NotesEsa" panose="02000506030000020004" pitchFamily="2" charset="77"/>
                <a:cs typeface="Arial"/>
              </a:rPr>
              <a:t>S3VT-S6VT-OSTST </a:t>
            </a:r>
            <a:r>
              <a:rPr lang="en-GB" sz="3200"/>
              <a:t>summaries and recommendations</a:t>
            </a:r>
            <a:endParaRPr lang="en-US" sz="3200"/>
          </a:p>
        </p:txBody>
      </p:sp>
      <p:sp>
        <p:nvSpPr>
          <p:cNvPr id="3" name="Text Placeholder 3">
            <a:extLst>
              <a:ext uri="{FF2B5EF4-FFF2-40B4-BE49-F238E27FC236}">
                <a16:creationId xmlns:a16="http://schemas.microsoft.com/office/drawing/2014/main" id="{2152CC0A-9549-CDE0-BFBD-A310FF16E859}"/>
              </a:ext>
            </a:extLst>
          </p:cNvPr>
          <p:cNvSpPr txBox="1">
            <a:spLocks/>
          </p:cNvSpPr>
          <p:nvPr/>
        </p:nvSpPr>
        <p:spPr>
          <a:xfrm>
            <a:off x="228600" y="1219200"/>
            <a:ext cx="11582400" cy="5419725"/>
          </a:xfrm>
          <a:prstGeom prst="rect">
            <a:avLst/>
          </a:prstGeom>
        </p:spPr>
        <p:txBody>
          <a:bodyPr wrap="square" lIns="0" tIns="0" rIns="0" bIns="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07988" indent="-407988"/>
            <a:endParaRPr lang="en-US" sz="2800">
              <a:solidFill>
                <a:schemeClr val="tx2"/>
              </a:solidFill>
            </a:endParaRPr>
          </a:p>
        </p:txBody>
      </p:sp>
      <p:sp>
        <p:nvSpPr>
          <p:cNvPr id="6" name="TextBox 5">
            <a:extLst>
              <a:ext uri="{FF2B5EF4-FFF2-40B4-BE49-F238E27FC236}">
                <a16:creationId xmlns:a16="http://schemas.microsoft.com/office/drawing/2014/main" id="{EC9F925C-56C7-5DE7-623F-C0AE4AE46B63}"/>
              </a:ext>
            </a:extLst>
          </p:cNvPr>
          <p:cNvSpPr txBox="1"/>
          <p:nvPr/>
        </p:nvSpPr>
        <p:spPr>
          <a:xfrm>
            <a:off x="2523744" y="2779776"/>
            <a:ext cx="184731" cy="369332"/>
          </a:xfrm>
          <a:prstGeom prst="rect">
            <a:avLst/>
          </a:prstGeom>
          <a:noFill/>
        </p:spPr>
        <p:txBody>
          <a:bodyPr wrap="none" rtlCol="0">
            <a:spAutoFit/>
          </a:bodyPr>
          <a:lstStyle/>
          <a:p>
            <a:endParaRPr lang="en-US"/>
          </a:p>
        </p:txBody>
      </p:sp>
      <p:sp>
        <p:nvSpPr>
          <p:cNvPr id="20" name="TextBox 19">
            <a:extLst>
              <a:ext uri="{FF2B5EF4-FFF2-40B4-BE49-F238E27FC236}">
                <a16:creationId xmlns:a16="http://schemas.microsoft.com/office/drawing/2014/main" id="{2BF5CCEA-C220-37A8-1110-C2992C79F04C}"/>
              </a:ext>
            </a:extLst>
          </p:cNvPr>
          <p:cNvSpPr txBox="1"/>
          <p:nvPr/>
        </p:nvSpPr>
        <p:spPr>
          <a:xfrm>
            <a:off x="304800" y="1156010"/>
            <a:ext cx="11582400" cy="2862322"/>
          </a:xfrm>
          <a:prstGeom prst="rect">
            <a:avLst/>
          </a:prstGeom>
          <a:noFill/>
        </p:spPr>
        <p:txBody>
          <a:bodyPr wrap="square">
            <a:spAutoFit/>
          </a:bodyPr>
          <a:lstStyle/>
          <a:p>
            <a:pPr marL="0" marR="0">
              <a:spcBef>
                <a:spcPts val="0"/>
              </a:spcBef>
              <a:spcAft>
                <a:spcPts val="0"/>
              </a:spcAft>
            </a:pPr>
            <a:r>
              <a:rPr lang="en-US" sz="1800">
                <a:effectLst/>
                <a:latin typeface="+mn-lt"/>
                <a:ea typeface="Aptos" panose="020B0004020202020204" pitchFamily="34" charset="0"/>
                <a:cs typeface="Times New Roman" panose="02020603050405020304" pitchFamily="18" charset="0"/>
              </a:rPr>
              <a:t>A Fast-Time Complex Correction for the End-to-End Range Impulse Response of the Sentinel-3 and Sentinel-6 Altimeter Systems (</a:t>
            </a:r>
            <a:r>
              <a:rPr lang="en-US" sz="1800" i="1">
                <a:effectLst/>
                <a:latin typeface="+mn-lt"/>
                <a:ea typeface="Aptos" panose="020B0004020202020204" pitchFamily="34" charset="0"/>
                <a:cs typeface="Times New Roman" panose="02020603050405020304" pitchFamily="18" charset="0"/>
              </a:rPr>
              <a:t>Pablo García, Salvatore </a:t>
            </a:r>
            <a:r>
              <a:rPr lang="en-US" sz="1800" i="1" err="1">
                <a:effectLst/>
                <a:latin typeface="+mn-lt"/>
                <a:ea typeface="Aptos" panose="020B0004020202020204" pitchFamily="34" charset="0"/>
                <a:cs typeface="Times New Roman" panose="02020603050405020304" pitchFamily="18" charset="0"/>
              </a:rPr>
              <a:t>Dinardo</a:t>
            </a:r>
            <a:r>
              <a:rPr lang="en-US" sz="1800" i="1">
                <a:effectLst/>
                <a:latin typeface="+mn-lt"/>
                <a:ea typeface="Aptos" panose="020B0004020202020204" pitchFamily="34" charset="0"/>
                <a:cs typeface="Times New Roman" panose="02020603050405020304" pitchFamily="18" charset="0"/>
              </a:rPr>
              <a:t> , Albert Garcia-</a:t>
            </a:r>
            <a:r>
              <a:rPr lang="en-US" sz="1800" i="1" err="1">
                <a:effectLst/>
                <a:latin typeface="+mn-lt"/>
                <a:ea typeface="Aptos" panose="020B0004020202020204" pitchFamily="34" charset="0"/>
                <a:cs typeface="Times New Roman" panose="02020603050405020304" pitchFamily="18" charset="0"/>
              </a:rPr>
              <a:t>Mondéjar</a:t>
            </a:r>
            <a:r>
              <a:rPr lang="en-US" sz="1800" i="1">
                <a:effectLst/>
                <a:latin typeface="+mn-lt"/>
                <a:ea typeface="Aptos" panose="020B0004020202020204" pitchFamily="34" charset="0"/>
                <a:cs typeface="Times New Roman" panose="02020603050405020304" pitchFamily="18" charset="0"/>
              </a:rPr>
              <a:t>, </a:t>
            </a:r>
            <a:r>
              <a:rPr lang="en-US" sz="1800" i="1" err="1">
                <a:effectLst/>
                <a:latin typeface="+mn-lt"/>
                <a:ea typeface="Aptos" panose="020B0004020202020204" pitchFamily="34" charset="0"/>
                <a:cs typeface="Times New Roman" panose="02020603050405020304" pitchFamily="18" charset="0"/>
              </a:rPr>
              <a:t>Adrià</a:t>
            </a:r>
            <a:r>
              <a:rPr lang="en-US" sz="1800" i="1">
                <a:effectLst/>
                <a:latin typeface="+mn-lt"/>
                <a:ea typeface="Aptos" panose="020B0004020202020204" pitchFamily="34" charset="0"/>
                <a:cs typeface="Times New Roman" panose="02020603050405020304" pitchFamily="18" charset="0"/>
              </a:rPr>
              <a:t> Gómez, Adrián Flores, </a:t>
            </a:r>
            <a:r>
              <a:rPr lang="en-US" sz="1800" i="1" err="1">
                <a:effectLst/>
                <a:latin typeface="+mn-lt"/>
                <a:ea typeface="Aptos" panose="020B0004020202020204" pitchFamily="34" charset="0"/>
                <a:cs typeface="Times New Roman" panose="02020603050405020304" pitchFamily="18" charset="0"/>
              </a:rPr>
              <a:t>Mònica</a:t>
            </a:r>
            <a:r>
              <a:rPr lang="en-US" sz="1800" i="1">
                <a:effectLst/>
                <a:latin typeface="+mn-lt"/>
                <a:ea typeface="Aptos" panose="020B0004020202020204" pitchFamily="34" charset="0"/>
                <a:cs typeface="Times New Roman" panose="02020603050405020304" pitchFamily="18" charset="0"/>
              </a:rPr>
              <a:t> Roca </a:t>
            </a:r>
            <a:r>
              <a:rPr lang="en-US" sz="1800" i="1" err="1">
                <a:effectLst/>
                <a:latin typeface="+mn-lt"/>
                <a:ea typeface="Aptos" panose="020B0004020202020204" pitchFamily="34" charset="0"/>
                <a:cs typeface="Times New Roman" panose="02020603050405020304" pitchFamily="18" charset="0"/>
              </a:rPr>
              <a:t>i</a:t>
            </a:r>
            <a:r>
              <a:rPr lang="en-US" sz="1800" i="1">
                <a:effectLst/>
                <a:latin typeface="+mn-lt"/>
                <a:ea typeface="Aptos" panose="020B0004020202020204" pitchFamily="34" charset="0"/>
                <a:cs typeface="Times New Roman" panose="02020603050405020304" pitchFamily="18" charset="0"/>
              </a:rPr>
              <a:t> </a:t>
            </a:r>
            <a:r>
              <a:rPr lang="en-US" sz="1800" i="1" err="1">
                <a:effectLst/>
                <a:latin typeface="+mn-lt"/>
                <a:ea typeface="Aptos" panose="020B0004020202020204" pitchFamily="34" charset="0"/>
                <a:cs typeface="Times New Roman" panose="02020603050405020304" pitchFamily="18" charset="0"/>
              </a:rPr>
              <a:t>Aparici</a:t>
            </a:r>
            <a:r>
              <a:rPr lang="en-US" sz="1800" i="1">
                <a:effectLst/>
                <a:latin typeface="+mn-lt"/>
                <a:ea typeface="Aptos" panose="020B0004020202020204" pitchFamily="34" charset="0"/>
                <a:cs typeface="Times New Roman" panose="02020603050405020304" pitchFamily="18" charset="0"/>
              </a:rPr>
              <a:t>, Robert Cullen, Marco </a:t>
            </a:r>
            <a:r>
              <a:rPr lang="en-US" sz="1800" i="1" err="1">
                <a:effectLst/>
                <a:latin typeface="+mn-lt"/>
                <a:ea typeface="Aptos" panose="020B0004020202020204" pitchFamily="34" charset="0"/>
                <a:cs typeface="Times New Roman" panose="02020603050405020304" pitchFamily="18" charset="0"/>
              </a:rPr>
              <a:t>Fornari</a:t>
            </a:r>
            <a:r>
              <a:rPr lang="en-US" sz="1800" i="1">
                <a:effectLst/>
                <a:latin typeface="+mn-lt"/>
                <a:ea typeface="Aptos" panose="020B0004020202020204" pitchFamily="34" charset="0"/>
                <a:cs typeface="Times New Roman" panose="02020603050405020304" pitchFamily="18" charset="0"/>
              </a:rPr>
              <a:t>)</a:t>
            </a:r>
            <a:endParaRPr lang="en-US" sz="1800">
              <a:effectLst/>
              <a:latin typeface="+mn-lt"/>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Observations of the phase and power figures in specular natural targets echoes triggered studies on necessary corrections to compensate the distortions.</a:t>
            </a:r>
          </a:p>
          <a:p>
            <a:pPr marL="285750" indent="-285750">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A new instrumental correction has been proposed, improving the historical approach for the CAL1 instrumental correction, plus the antenna compensation.</a:t>
            </a:r>
          </a:p>
          <a:p>
            <a:pPr marL="285750" indent="-285750">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A validation effort has been done by S. </a:t>
            </a:r>
            <a:r>
              <a:rPr lang="en-US" sz="1800" err="1">
                <a:effectLst/>
                <a:latin typeface="+mn-lt"/>
                <a:ea typeface="Aptos" panose="020B0004020202020204" pitchFamily="34" charset="0"/>
                <a:cs typeface="Times New Roman" panose="02020603050405020304" pitchFamily="18" charset="0"/>
              </a:rPr>
              <a:t>Dinardo</a:t>
            </a:r>
            <a:r>
              <a:rPr lang="en-US" sz="1800">
                <a:effectLst/>
                <a:latin typeface="+mn-lt"/>
                <a:ea typeface="Aptos" panose="020B0004020202020204" pitchFamily="34" charset="0"/>
                <a:cs typeface="Times New Roman" panose="02020603050405020304" pitchFamily="18" charset="0"/>
              </a:rPr>
              <a:t> (EUMETSAT) and by </a:t>
            </a:r>
            <a:r>
              <a:rPr lang="en-US" sz="1800" err="1">
                <a:effectLst/>
                <a:latin typeface="+mn-lt"/>
                <a:ea typeface="Aptos" panose="020B0004020202020204" pitchFamily="34" charset="0"/>
                <a:cs typeface="Times New Roman" panose="02020603050405020304" pitchFamily="18" charset="0"/>
              </a:rPr>
              <a:t>isardSAT</a:t>
            </a:r>
            <a:r>
              <a:rPr lang="en-US" sz="1800">
                <a:effectLst/>
                <a:latin typeface="+mn-lt"/>
                <a:ea typeface="Aptos" panose="020B0004020202020204" pitchFamily="34" charset="0"/>
                <a:cs typeface="Times New Roman" panose="02020603050405020304" pitchFamily="18" charset="0"/>
              </a:rPr>
              <a:t> to test the performances of the new approach.</a:t>
            </a:r>
          </a:p>
          <a:p>
            <a:pPr marL="285750" indent="-285750">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Positive results have been observed using different targets, missions and processing approaches. </a:t>
            </a:r>
          </a:p>
        </p:txBody>
      </p:sp>
      <p:sp>
        <p:nvSpPr>
          <p:cNvPr id="4" name="TextBox 3">
            <a:extLst>
              <a:ext uri="{FF2B5EF4-FFF2-40B4-BE49-F238E27FC236}">
                <a16:creationId xmlns:a16="http://schemas.microsoft.com/office/drawing/2014/main" id="{455D3DE0-9EA2-827C-B12F-4283D96E38BA}"/>
              </a:ext>
            </a:extLst>
          </p:cNvPr>
          <p:cNvSpPr txBox="1"/>
          <p:nvPr/>
        </p:nvSpPr>
        <p:spPr>
          <a:xfrm>
            <a:off x="228600" y="4191000"/>
            <a:ext cx="11582400" cy="1754326"/>
          </a:xfrm>
          <a:prstGeom prst="rect">
            <a:avLst/>
          </a:prstGeom>
          <a:noFill/>
        </p:spPr>
        <p:txBody>
          <a:bodyPr wrap="square">
            <a:spAutoFit/>
          </a:bodyPr>
          <a:lstStyle/>
          <a:p>
            <a:pPr marL="0" marR="0">
              <a:spcBef>
                <a:spcPts val="0"/>
              </a:spcBef>
              <a:spcAft>
                <a:spcPts val="0"/>
              </a:spcAft>
            </a:pPr>
            <a:r>
              <a:rPr lang="en-US" sz="1800">
                <a:effectLst/>
                <a:latin typeface="+mn-lt"/>
                <a:ea typeface="Aptos" panose="020B0004020202020204" pitchFamily="34" charset="0"/>
                <a:cs typeface="Times New Roman" panose="02020603050405020304" pitchFamily="18" charset="0"/>
              </a:rPr>
              <a:t>Coastal evaluation of the first three years of Sentinel-6MF high-resolution wet tropospheric correction (</a:t>
            </a:r>
            <a:r>
              <a:rPr lang="en-US" sz="1800" i="1" err="1">
                <a:effectLst/>
                <a:latin typeface="+mn-lt"/>
                <a:ea typeface="Aptos" panose="020B0004020202020204" pitchFamily="34" charset="0"/>
                <a:cs typeface="Times New Roman" panose="02020603050405020304" pitchFamily="18" charset="0"/>
              </a:rPr>
              <a:t>Telmo</a:t>
            </a:r>
            <a:r>
              <a:rPr lang="en-US" sz="1800" i="1">
                <a:effectLst/>
                <a:latin typeface="+mn-lt"/>
                <a:ea typeface="Aptos" panose="020B0004020202020204" pitchFamily="34" charset="0"/>
                <a:cs typeface="Times New Roman" panose="02020603050405020304" pitchFamily="18" charset="0"/>
              </a:rPr>
              <a:t> Vieira, M. Joana Fernandes, Pedro Aguiar, Clara </a:t>
            </a:r>
            <a:r>
              <a:rPr lang="en-US" sz="1800" i="1" err="1">
                <a:effectLst/>
                <a:latin typeface="+mn-lt"/>
                <a:ea typeface="Aptos" panose="020B0004020202020204" pitchFamily="34" charset="0"/>
                <a:cs typeface="Times New Roman" panose="02020603050405020304" pitchFamily="18" charset="0"/>
              </a:rPr>
              <a:t>Lázaro</a:t>
            </a:r>
            <a:r>
              <a:rPr lang="en-US" sz="1800" i="1">
                <a:effectLst/>
                <a:latin typeface="+mn-lt"/>
                <a:ea typeface="Aptos" panose="020B0004020202020204" pitchFamily="34" charset="0"/>
                <a:cs typeface="Times New Roman" panose="02020603050405020304" pitchFamily="18" charset="0"/>
              </a:rPr>
              <a:t>)</a:t>
            </a:r>
            <a:endParaRPr lang="en-US" sz="1800">
              <a:effectLst/>
              <a:latin typeface="+mn-lt"/>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HRMR improves the WTC retrieval for distances to coast up to 20 km</a:t>
            </a:r>
          </a:p>
          <a:p>
            <a:pPr marL="285750" indent="-285750">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[05-20 km] mainly for distances to coast in this range</a:t>
            </a:r>
          </a:p>
          <a:p>
            <a:pPr marL="285750" indent="-285750">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[00-05 km] in 84% of the </a:t>
            </a:r>
            <a:r>
              <a:rPr lang="en-US" sz="1800" err="1">
                <a:effectLst/>
                <a:latin typeface="+mn-lt"/>
                <a:ea typeface="Aptos" panose="020B0004020202020204" pitchFamily="34" charset="0"/>
                <a:cs typeface="Times New Roman" panose="02020603050405020304" pitchFamily="18" charset="0"/>
              </a:rPr>
              <a:t>WTCRad</a:t>
            </a:r>
            <a:r>
              <a:rPr lang="en-US" sz="1800">
                <a:effectLst/>
                <a:latin typeface="+mn-lt"/>
                <a:ea typeface="Aptos" panose="020B0004020202020204" pitchFamily="34" charset="0"/>
                <a:cs typeface="Times New Roman" panose="02020603050405020304" pitchFamily="18" charset="0"/>
              </a:rPr>
              <a:t> retrievals with distances to coast in this range, </a:t>
            </a:r>
            <a:r>
              <a:rPr lang="en-US" sz="1800" err="1">
                <a:effectLst/>
                <a:latin typeface="+mn-lt"/>
                <a:ea typeface="Aptos" panose="020B0004020202020204" pitchFamily="34" charset="0"/>
                <a:cs typeface="Times New Roman" panose="02020603050405020304" pitchFamily="18" charset="0"/>
              </a:rPr>
              <a:t>WTCRad</a:t>
            </a:r>
            <a:r>
              <a:rPr lang="en-US" sz="1800">
                <a:effectLst/>
                <a:latin typeface="+mn-lt"/>
                <a:ea typeface="Aptos" panose="020B0004020202020204" pitchFamily="34" charset="0"/>
                <a:cs typeface="Times New Roman" panose="02020603050405020304" pitchFamily="18" charset="0"/>
              </a:rPr>
              <a:t> is not available (</a:t>
            </a:r>
            <a:r>
              <a:rPr lang="en-US" sz="1800" err="1">
                <a:effectLst/>
                <a:latin typeface="+mn-lt"/>
                <a:ea typeface="Aptos" panose="020B0004020202020204" pitchFamily="34" charset="0"/>
                <a:cs typeface="Times New Roman" panose="02020603050405020304" pitchFamily="18" charset="0"/>
              </a:rPr>
              <a:t>WTCRad</a:t>
            </a:r>
            <a:r>
              <a:rPr lang="en-US" sz="1800">
                <a:effectLst/>
                <a:latin typeface="+mn-lt"/>
                <a:ea typeface="Aptos" panose="020B0004020202020204" pitchFamily="34" charset="0"/>
                <a:cs typeface="Times New Roman" panose="02020603050405020304" pitchFamily="18" charset="0"/>
              </a:rPr>
              <a:t> = WTCAMR).</a:t>
            </a:r>
          </a:p>
        </p:txBody>
      </p:sp>
    </p:spTree>
    <p:extLst>
      <p:ext uri="{BB962C8B-B14F-4D97-AF65-F5344CB8AC3E}">
        <p14:creationId xmlns:p14="http://schemas.microsoft.com/office/powerpoint/2010/main" val="461602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64115-CC40-F860-6D08-116A144282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0AF264-0B6F-505D-0F26-E69E9A85C733}"/>
              </a:ext>
            </a:extLst>
          </p:cNvPr>
          <p:cNvSpPr>
            <a:spLocks noGrp="1"/>
          </p:cNvSpPr>
          <p:nvPr>
            <p:ph type="title"/>
          </p:nvPr>
        </p:nvSpPr>
        <p:spPr>
          <a:xfrm>
            <a:off x="-6626" y="236869"/>
            <a:ext cx="9637643" cy="492443"/>
          </a:xfrm>
        </p:spPr>
        <p:txBody>
          <a:bodyPr/>
          <a:lstStyle/>
          <a:p>
            <a:r>
              <a:rPr lang="en-US" sz="3200">
                <a:solidFill>
                  <a:srgbClr val="FFFFFF"/>
                </a:solidFill>
                <a:latin typeface="NotesEsa" panose="02000506030000020004" pitchFamily="2" charset="77"/>
                <a:cs typeface="Arial"/>
              </a:rPr>
              <a:t>S3VT-S6VT-OSTST </a:t>
            </a:r>
            <a:r>
              <a:rPr lang="en-GB" sz="3200"/>
              <a:t>summaries and recommendations</a:t>
            </a:r>
            <a:endParaRPr lang="en-US" sz="3200"/>
          </a:p>
        </p:txBody>
      </p:sp>
      <p:sp>
        <p:nvSpPr>
          <p:cNvPr id="3" name="Text Placeholder 3">
            <a:extLst>
              <a:ext uri="{FF2B5EF4-FFF2-40B4-BE49-F238E27FC236}">
                <a16:creationId xmlns:a16="http://schemas.microsoft.com/office/drawing/2014/main" id="{85E07BF0-418B-A57C-A0E6-A6176B00C8AE}"/>
              </a:ext>
            </a:extLst>
          </p:cNvPr>
          <p:cNvSpPr txBox="1">
            <a:spLocks/>
          </p:cNvSpPr>
          <p:nvPr/>
        </p:nvSpPr>
        <p:spPr>
          <a:xfrm>
            <a:off x="228600" y="1219200"/>
            <a:ext cx="11582400" cy="5419725"/>
          </a:xfrm>
          <a:prstGeom prst="rect">
            <a:avLst/>
          </a:prstGeom>
        </p:spPr>
        <p:txBody>
          <a:bodyPr wrap="square" lIns="0" tIns="0" rIns="0" bIns="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07988" indent="-407988"/>
            <a:endParaRPr lang="en-US" sz="2800">
              <a:solidFill>
                <a:schemeClr val="tx2"/>
              </a:solidFill>
            </a:endParaRPr>
          </a:p>
        </p:txBody>
      </p:sp>
      <p:sp>
        <p:nvSpPr>
          <p:cNvPr id="6" name="TextBox 5">
            <a:extLst>
              <a:ext uri="{FF2B5EF4-FFF2-40B4-BE49-F238E27FC236}">
                <a16:creationId xmlns:a16="http://schemas.microsoft.com/office/drawing/2014/main" id="{EA8F1232-3974-8989-A6EE-95C220FE4DEA}"/>
              </a:ext>
            </a:extLst>
          </p:cNvPr>
          <p:cNvSpPr txBox="1"/>
          <p:nvPr/>
        </p:nvSpPr>
        <p:spPr>
          <a:xfrm>
            <a:off x="2523744" y="2779776"/>
            <a:ext cx="184731" cy="369332"/>
          </a:xfrm>
          <a:prstGeom prst="rect">
            <a:avLst/>
          </a:prstGeom>
          <a:noFill/>
        </p:spPr>
        <p:txBody>
          <a:bodyPr wrap="none" rtlCol="0">
            <a:spAutoFit/>
          </a:bodyPr>
          <a:lstStyle/>
          <a:p>
            <a:endParaRPr lang="en-US"/>
          </a:p>
        </p:txBody>
      </p:sp>
      <p:sp>
        <p:nvSpPr>
          <p:cNvPr id="20" name="TextBox 19">
            <a:extLst>
              <a:ext uri="{FF2B5EF4-FFF2-40B4-BE49-F238E27FC236}">
                <a16:creationId xmlns:a16="http://schemas.microsoft.com/office/drawing/2014/main" id="{FA362C39-1905-1F58-A365-788260CD298E}"/>
              </a:ext>
            </a:extLst>
          </p:cNvPr>
          <p:cNvSpPr txBox="1"/>
          <p:nvPr/>
        </p:nvSpPr>
        <p:spPr>
          <a:xfrm>
            <a:off x="304800" y="1066740"/>
            <a:ext cx="11582400" cy="2862322"/>
          </a:xfrm>
          <a:prstGeom prst="rect">
            <a:avLst/>
          </a:prstGeom>
          <a:noFill/>
        </p:spPr>
        <p:txBody>
          <a:bodyPr wrap="square">
            <a:spAutoFit/>
          </a:bodyPr>
          <a:lstStyle/>
          <a:p>
            <a:pPr marL="0" marR="0">
              <a:spcBef>
                <a:spcPts val="0"/>
              </a:spcBef>
              <a:spcAft>
                <a:spcPts val="0"/>
              </a:spcAft>
            </a:pPr>
            <a:r>
              <a:rPr lang="en-US" sz="1800">
                <a:effectLst/>
                <a:latin typeface="+mn-lt"/>
                <a:ea typeface="Aptos" panose="020B0004020202020204" pitchFamily="34" charset="0"/>
                <a:cs typeface="Times New Roman" panose="02020603050405020304" pitchFamily="18" charset="0"/>
              </a:rPr>
              <a:t>Refining the accuracy and stability of tropospheric corrections for satellite altimetry over coastal zones and continental surfaces (</a:t>
            </a:r>
            <a:r>
              <a:rPr lang="en-US" sz="1800" i="1">
                <a:effectLst/>
                <a:latin typeface="+mn-lt"/>
                <a:ea typeface="Aptos" panose="020B0004020202020204" pitchFamily="34" charset="0"/>
                <a:cs typeface="Times New Roman" panose="02020603050405020304" pitchFamily="18" charset="0"/>
              </a:rPr>
              <a:t>M. Joana Fernandes, </a:t>
            </a:r>
            <a:r>
              <a:rPr lang="en-US" sz="1800" i="1" err="1">
                <a:effectLst/>
                <a:latin typeface="+mn-lt"/>
                <a:ea typeface="Aptos" panose="020B0004020202020204" pitchFamily="34" charset="0"/>
                <a:cs typeface="Times New Roman" panose="02020603050405020304" pitchFamily="18" charset="0"/>
              </a:rPr>
              <a:t>Telmo</a:t>
            </a:r>
            <a:r>
              <a:rPr lang="en-US" sz="1800" i="1">
                <a:effectLst/>
                <a:latin typeface="+mn-lt"/>
                <a:ea typeface="Aptos" panose="020B0004020202020204" pitchFamily="34" charset="0"/>
                <a:cs typeface="Times New Roman" panose="02020603050405020304" pitchFamily="18" charset="0"/>
              </a:rPr>
              <a:t> Vieira, Pedro Aguiar, Clara </a:t>
            </a:r>
            <a:r>
              <a:rPr lang="en-US" sz="1800" i="1" err="1">
                <a:effectLst/>
                <a:latin typeface="+mn-lt"/>
                <a:ea typeface="Aptos" panose="020B0004020202020204" pitchFamily="34" charset="0"/>
                <a:cs typeface="Times New Roman" panose="02020603050405020304" pitchFamily="18" charset="0"/>
              </a:rPr>
              <a:t>Lázaro</a:t>
            </a:r>
            <a:r>
              <a:rPr lang="en-US" sz="1800" i="1">
                <a:effectLst/>
                <a:latin typeface="+mn-lt"/>
                <a:ea typeface="Aptos" panose="020B0004020202020204" pitchFamily="34" charset="0"/>
                <a:cs typeface="Times New Roman" panose="02020603050405020304" pitchFamily="18" charset="0"/>
              </a:rPr>
              <a:t>)</a:t>
            </a:r>
            <a:endParaRPr lang="en-US" sz="1800">
              <a:effectLst/>
              <a:latin typeface="+mn-lt"/>
              <a:ea typeface="Aptos" panose="020B000402020202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The use of dynamic WPD vertical profiles from ERA5, significantly reduces the errors in the comparison between WPD data at different altitudes.</a:t>
            </a: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The method is tuned for the reduction from upper to lower WPD levels, as required in coastal altimetry and in GPD+ WTC computations.</a:t>
            </a: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The computation of DTC from SP instead of SLP, reduces the error in the DTC estimation at high altitudes by 1-2 cm, ensuring an accuracy in the DTC estimation better than 1 cm.</a:t>
            </a: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ERA5 is the atmospheric model with the best compromise between precision and stability and should be adopted for climate studies, whenever WPD based on observations are not available, such as coastal and inland water regions.</a:t>
            </a:r>
          </a:p>
        </p:txBody>
      </p:sp>
    </p:spTree>
    <p:extLst>
      <p:ext uri="{BB962C8B-B14F-4D97-AF65-F5344CB8AC3E}">
        <p14:creationId xmlns:p14="http://schemas.microsoft.com/office/powerpoint/2010/main" val="315264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64115-CC40-F860-6D08-116A144282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0AF264-0B6F-505D-0F26-E69E9A85C733}"/>
              </a:ext>
            </a:extLst>
          </p:cNvPr>
          <p:cNvSpPr>
            <a:spLocks noGrp="1"/>
          </p:cNvSpPr>
          <p:nvPr>
            <p:ph type="title"/>
          </p:nvPr>
        </p:nvSpPr>
        <p:spPr>
          <a:xfrm>
            <a:off x="-6626" y="236869"/>
            <a:ext cx="9637643" cy="492443"/>
          </a:xfrm>
        </p:spPr>
        <p:txBody>
          <a:bodyPr/>
          <a:lstStyle/>
          <a:p>
            <a:r>
              <a:rPr lang="en-US" sz="3200">
                <a:solidFill>
                  <a:srgbClr val="FFFFFF"/>
                </a:solidFill>
                <a:latin typeface="NotesEsa" panose="02000506030000020004" pitchFamily="2" charset="77"/>
                <a:cs typeface="Arial"/>
              </a:rPr>
              <a:t>S3VT-S6VT-OSTST </a:t>
            </a:r>
            <a:r>
              <a:rPr lang="en-GB" sz="3200"/>
              <a:t>summaries and recommendations</a:t>
            </a:r>
            <a:endParaRPr lang="en-US" sz="3200"/>
          </a:p>
        </p:txBody>
      </p:sp>
      <p:sp>
        <p:nvSpPr>
          <p:cNvPr id="3" name="Text Placeholder 3">
            <a:extLst>
              <a:ext uri="{FF2B5EF4-FFF2-40B4-BE49-F238E27FC236}">
                <a16:creationId xmlns:a16="http://schemas.microsoft.com/office/drawing/2014/main" id="{85E07BF0-418B-A57C-A0E6-A6176B00C8AE}"/>
              </a:ext>
            </a:extLst>
          </p:cNvPr>
          <p:cNvSpPr txBox="1">
            <a:spLocks/>
          </p:cNvSpPr>
          <p:nvPr/>
        </p:nvSpPr>
        <p:spPr>
          <a:xfrm>
            <a:off x="228600" y="1219200"/>
            <a:ext cx="11582400" cy="5419725"/>
          </a:xfrm>
          <a:prstGeom prst="rect">
            <a:avLst/>
          </a:prstGeom>
        </p:spPr>
        <p:txBody>
          <a:bodyPr wrap="square" lIns="0" tIns="0" rIns="0" bIns="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07988" indent="-407988"/>
            <a:endParaRPr lang="en-US" sz="2800">
              <a:solidFill>
                <a:schemeClr val="tx2"/>
              </a:solidFill>
            </a:endParaRPr>
          </a:p>
        </p:txBody>
      </p:sp>
      <p:sp>
        <p:nvSpPr>
          <p:cNvPr id="6" name="TextBox 5">
            <a:extLst>
              <a:ext uri="{FF2B5EF4-FFF2-40B4-BE49-F238E27FC236}">
                <a16:creationId xmlns:a16="http://schemas.microsoft.com/office/drawing/2014/main" id="{EA8F1232-3974-8989-A6EE-95C220FE4DEA}"/>
              </a:ext>
            </a:extLst>
          </p:cNvPr>
          <p:cNvSpPr txBox="1"/>
          <p:nvPr/>
        </p:nvSpPr>
        <p:spPr>
          <a:xfrm>
            <a:off x="2523744" y="2779776"/>
            <a:ext cx="184731" cy="369332"/>
          </a:xfrm>
          <a:prstGeom prst="rect">
            <a:avLst/>
          </a:prstGeom>
          <a:noFill/>
        </p:spPr>
        <p:txBody>
          <a:bodyPr wrap="none" rtlCol="0">
            <a:spAutoFit/>
          </a:bodyPr>
          <a:lstStyle/>
          <a:p>
            <a:endParaRPr lang="en-US"/>
          </a:p>
        </p:txBody>
      </p:sp>
      <p:sp>
        <p:nvSpPr>
          <p:cNvPr id="4" name="TextBox 3">
            <a:extLst>
              <a:ext uri="{FF2B5EF4-FFF2-40B4-BE49-F238E27FC236}">
                <a16:creationId xmlns:a16="http://schemas.microsoft.com/office/drawing/2014/main" id="{C7A4F66D-929A-2D28-1E0A-73A46811A65A}"/>
              </a:ext>
            </a:extLst>
          </p:cNvPr>
          <p:cNvSpPr txBox="1"/>
          <p:nvPr/>
        </p:nvSpPr>
        <p:spPr>
          <a:xfrm>
            <a:off x="432020" y="1253608"/>
            <a:ext cx="11582400" cy="3416320"/>
          </a:xfrm>
          <a:prstGeom prst="rect">
            <a:avLst/>
          </a:prstGeom>
          <a:noFill/>
        </p:spPr>
        <p:txBody>
          <a:bodyPr wrap="square">
            <a:spAutoFit/>
          </a:bodyPr>
          <a:lstStyle/>
          <a:p>
            <a:pPr marL="0" marR="0">
              <a:spcBef>
                <a:spcPts val="0"/>
              </a:spcBef>
              <a:spcAft>
                <a:spcPts val="0"/>
              </a:spcAft>
            </a:pPr>
            <a:r>
              <a:rPr lang="en-US" sz="1800">
                <a:effectLst/>
                <a:latin typeface="+mn-lt"/>
                <a:ea typeface="Aptos" panose="020B0004020202020204" pitchFamily="34" charset="0"/>
                <a:cs typeface="Times New Roman" panose="02020603050405020304" pitchFamily="18" charset="0"/>
              </a:rPr>
              <a:t>Long term microwave radiometer stability assessment over different altimetry missions (</a:t>
            </a:r>
            <a:r>
              <a:rPr lang="en-US" sz="1800" i="1">
                <a:effectLst/>
                <a:latin typeface="+mn-lt"/>
                <a:ea typeface="Aptos" panose="020B0004020202020204" pitchFamily="34" charset="0"/>
                <a:cs typeface="Times New Roman" panose="02020603050405020304" pitchFamily="18" charset="0"/>
              </a:rPr>
              <a:t>Bin Zhang, Eric Leuliette)</a:t>
            </a:r>
            <a:endParaRPr lang="en-US" sz="1800">
              <a:effectLst/>
              <a:latin typeface="+mn-lt"/>
              <a:ea typeface="Aptos" panose="020B000402020202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A microwave radiometer stability monitoring system has been built at NOAA/STAR for altimetry missions based on RADS, NOAA JPSS satellites datasets and other datasets.</a:t>
            </a: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Reprocessed TPX WTC has a drop of ~3mm from 1992-2000 and slightly increase after.   </a:t>
            </a: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Jason-1/Jason-2 WTC time series has large variations (referenced to ERA-interim), which may need to be reprocessed. However, a comparison with ERA-5 when the data is available in RADS will be updated. We recommend RADS to be updated to include ERA-5 for all mission </a:t>
            </a: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Jason-3 WTC still shows a small drop around 2020.</a:t>
            </a: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Sentinel-6 WTC time series is very stable referencing to ERA-5/ECMWF and shows stable radiometer performance, especially 23.8GHz.  BT time series in 34.0 GHz shows a positive trend, over time, which might be significant. </a:t>
            </a: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SWOT WTC (Nadir) has an increase around ~3mm since launch.  The BT time series in 23.8GHz shows a larger departure from S6A in mid 2024 than other two channels.</a:t>
            </a:r>
          </a:p>
        </p:txBody>
      </p:sp>
    </p:spTree>
    <p:extLst>
      <p:ext uri="{BB962C8B-B14F-4D97-AF65-F5344CB8AC3E}">
        <p14:creationId xmlns:p14="http://schemas.microsoft.com/office/powerpoint/2010/main" val="2190091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EDB71-9A27-A3DE-EF17-4290DF17C963}"/>
              </a:ext>
            </a:extLst>
          </p:cNvPr>
          <p:cNvSpPr>
            <a:spLocks noGrp="1"/>
          </p:cNvSpPr>
          <p:nvPr>
            <p:ph type="title"/>
          </p:nvPr>
        </p:nvSpPr>
        <p:spPr>
          <a:xfrm>
            <a:off x="-6626" y="236869"/>
            <a:ext cx="9637643" cy="492443"/>
          </a:xfrm>
        </p:spPr>
        <p:txBody>
          <a:bodyPr/>
          <a:lstStyle/>
          <a:p>
            <a:r>
              <a:rPr lang="en-US" sz="3200"/>
              <a:t>S3VT-S6VT-OSTST summaries and recommendations</a:t>
            </a:r>
          </a:p>
        </p:txBody>
      </p:sp>
      <p:sp>
        <p:nvSpPr>
          <p:cNvPr id="3" name="TextBox 2">
            <a:extLst>
              <a:ext uri="{FF2B5EF4-FFF2-40B4-BE49-F238E27FC236}">
                <a16:creationId xmlns:a16="http://schemas.microsoft.com/office/drawing/2014/main" id="{636E0521-609D-6800-6D93-984D82EBEEA8}"/>
              </a:ext>
            </a:extLst>
          </p:cNvPr>
          <p:cNvSpPr txBox="1"/>
          <p:nvPr/>
        </p:nvSpPr>
        <p:spPr>
          <a:xfrm>
            <a:off x="304800" y="1219200"/>
            <a:ext cx="11582400" cy="4801314"/>
          </a:xfrm>
          <a:prstGeom prst="rect">
            <a:avLst/>
          </a:prstGeom>
          <a:noFill/>
        </p:spPr>
        <p:txBody>
          <a:bodyPr wrap="square">
            <a:spAutoFit/>
          </a:bodyPr>
          <a:lstStyle/>
          <a:p>
            <a:pPr marL="0" marR="0">
              <a:spcBef>
                <a:spcPts val="0"/>
              </a:spcBef>
              <a:spcAft>
                <a:spcPts val="0"/>
              </a:spcAft>
            </a:pPr>
            <a:r>
              <a:rPr lang="en-US" sz="1800">
                <a:effectLst/>
                <a:latin typeface="+mn-lt"/>
                <a:ea typeface="Aptos" panose="020B0004020202020204" pitchFamily="34" charset="0"/>
                <a:cs typeface="Times New Roman" panose="02020603050405020304" pitchFamily="18" charset="0"/>
              </a:rPr>
              <a:t>Performance of the radiometers on Sentinel-6 and SWOT for wet path delay correction (</a:t>
            </a:r>
            <a:r>
              <a:rPr lang="en-US" sz="1800" i="1">
                <a:effectLst/>
                <a:latin typeface="+mn-lt"/>
                <a:ea typeface="Aptos" panose="020B0004020202020204" pitchFamily="34" charset="0"/>
                <a:cs typeface="Times New Roman" panose="02020603050405020304" pitchFamily="18" charset="0"/>
              </a:rPr>
              <a:t>Shannon Brown, Chun </a:t>
            </a:r>
            <a:r>
              <a:rPr lang="en-US" sz="1800" i="1" err="1">
                <a:effectLst/>
                <a:latin typeface="+mn-lt"/>
                <a:ea typeface="Aptos" panose="020B0004020202020204" pitchFamily="34" charset="0"/>
                <a:cs typeface="Times New Roman" panose="02020603050405020304" pitchFamily="18" charset="0"/>
              </a:rPr>
              <a:t>Sik</a:t>
            </a:r>
            <a:r>
              <a:rPr lang="en-US" sz="1800" i="1">
                <a:effectLst/>
                <a:latin typeface="+mn-lt"/>
                <a:ea typeface="Aptos" panose="020B0004020202020204" pitchFamily="34" charset="0"/>
                <a:cs typeface="Times New Roman" panose="02020603050405020304" pitchFamily="18" charset="0"/>
              </a:rPr>
              <a:t> Chae, </a:t>
            </a:r>
            <a:r>
              <a:rPr lang="en-US" sz="1800" i="1" err="1">
                <a:effectLst/>
                <a:latin typeface="+mn-lt"/>
                <a:ea typeface="Aptos" panose="020B0004020202020204" pitchFamily="34" charset="0"/>
                <a:cs typeface="Times New Roman" panose="02020603050405020304" pitchFamily="18" charset="0"/>
              </a:rPr>
              <a:t>Shailen</a:t>
            </a:r>
            <a:r>
              <a:rPr lang="en-US" sz="1800" i="1">
                <a:effectLst/>
                <a:latin typeface="+mn-lt"/>
                <a:ea typeface="Aptos" panose="020B0004020202020204" pitchFamily="34" charset="0"/>
                <a:cs typeface="Times New Roman" panose="02020603050405020304" pitchFamily="18" charset="0"/>
              </a:rPr>
              <a:t> Desai)</a:t>
            </a:r>
            <a:endParaRPr lang="en-US" sz="1800">
              <a:effectLst/>
              <a:latin typeface="+mn-lt"/>
              <a:ea typeface="Aptos" panose="020B0004020202020204" pitchFamily="34" charset="0"/>
              <a:cs typeface="Times New Roman" panose="02020603050405020304" pitchFamily="18" charset="0"/>
            </a:endParaRPr>
          </a:p>
          <a:p>
            <a:pPr marR="0">
              <a:spcBef>
                <a:spcPts val="0"/>
              </a:spcBef>
              <a:spcAft>
                <a:spcPts val="0"/>
              </a:spcAft>
            </a:pPr>
            <a:r>
              <a:rPr lang="en-US" sz="1800">
                <a:effectLst/>
                <a:latin typeface="+mn-lt"/>
                <a:ea typeface="Aptos" panose="020B0004020202020204" pitchFamily="34" charset="0"/>
                <a:cs typeface="Times New Roman" panose="02020603050405020304" pitchFamily="18" charset="0"/>
              </a:rPr>
              <a:t>Sentinel 6A</a:t>
            </a: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AMR-C on Sentinel 6A is most advanced microwave flown to date on an altimeter mission</a:t>
            </a: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External calibration system providing unprecedented long-term stability of 0.02 + 0.07 mm/</a:t>
            </a:r>
            <a:r>
              <a:rPr lang="en-US" sz="1800" err="1">
                <a:effectLst/>
                <a:latin typeface="+mn-lt"/>
                <a:ea typeface="Aptos" panose="020B0004020202020204" pitchFamily="34" charset="0"/>
                <a:cs typeface="Times New Roman" panose="02020603050405020304" pitchFamily="18" charset="0"/>
              </a:rPr>
              <a:t>yr</a:t>
            </a:r>
            <a:endParaRPr lang="en-US" sz="1800">
              <a:effectLst/>
              <a:latin typeface="+mn-lt"/>
              <a:ea typeface="Aptos" panose="020B000402020202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Calibration will be updated in October 2024 for 2025 GDR-G re-processing</a:t>
            </a: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Minor changes to low-frequency coefficients to smooth short term noise</a:t>
            </a: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HRMR coefficients will be updated to eliminate drift using cold sky </a:t>
            </a:r>
            <a:r>
              <a:rPr lang="en-US" sz="1800" err="1">
                <a:effectLst/>
                <a:latin typeface="+mn-lt"/>
                <a:ea typeface="Aptos" panose="020B0004020202020204" pitchFamily="34" charset="0"/>
                <a:cs typeface="Times New Roman" panose="02020603050405020304" pitchFamily="18" charset="0"/>
              </a:rPr>
              <a:t>obs</a:t>
            </a:r>
            <a:endParaRPr lang="en-US" sz="1800">
              <a:effectLst/>
              <a:latin typeface="+mn-lt"/>
              <a:ea typeface="Aptos" panose="020B0004020202020204" pitchFamily="34" charset="0"/>
              <a:cs typeface="Times New Roman" panose="02020603050405020304" pitchFamily="18" charset="0"/>
            </a:endParaRPr>
          </a:p>
          <a:p>
            <a:pPr marR="0">
              <a:spcBef>
                <a:spcPts val="0"/>
              </a:spcBef>
              <a:spcAft>
                <a:spcPts val="0"/>
              </a:spcAft>
            </a:pPr>
            <a:r>
              <a:rPr lang="en-US" sz="1800">
                <a:effectLst/>
                <a:latin typeface="+mn-lt"/>
                <a:ea typeface="Aptos" panose="020B0004020202020204" pitchFamily="34" charset="0"/>
                <a:cs typeface="Times New Roman" panose="02020603050405020304" pitchFamily="18" charset="0"/>
              </a:rPr>
              <a:t>SWOT</a:t>
            </a: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AMR-S provides first swath path delay product for an altimeter mission</a:t>
            </a: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Small residual inter-beam calibration bias (~2mm/70km) will be corrected in updated coefficients (delivery in September 2024)</a:t>
            </a: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Comparison to GMI shows AMR-S meets spectral requirement</a:t>
            </a: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Investigation of new interpolation methods planned</a:t>
            </a:r>
          </a:p>
          <a:p>
            <a:pPr marR="0">
              <a:spcBef>
                <a:spcPts val="0"/>
              </a:spcBef>
              <a:spcAft>
                <a:spcPts val="0"/>
              </a:spcAft>
            </a:pPr>
            <a:r>
              <a:rPr lang="en-US" sz="1800">
                <a:effectLst/>
                <a:latin typeface="+mn-lt"/>
                <a:ea typeface="Aptos" panose="020B0004020202020204" pitchFamily="34" charset="0"/>
                <a:cs typeface="Times New Roman" panose="02020603050405020304" pitchFamily="18" charset="0"/>
              </a:rPr>
              <a:t>Jason-3</a:t>
            </a:r>
          </a:p>
          <a:p>
            <a:pPr marL="285750" marR="0" indent="-285750">
              <a:spcBef>
                <a:spcPts val="0"/>
              </a:spcBef>
              <a:spcAft>
                <a:spcPts val="0"/>
              </a:spcAft>
              <a:buFont typeface="Arial" panose="020B0604020202020204" pitchFamily="34" charset="0"/>
              <a:buChar char="•"/>
            </a:pPr>
            <a:r>
              <a:rPr lang="en-US" sz="1800">
                <a:effectLst/>
                <a:latin typeface="+mn-lt"/>
                <a:ea typeface="Aptos" panose="020B0004020202020204" pitchFamily="34" charset="0"/>
                <a:cs typeface="Times New Roman" panose="02020603050405020304" pitchFamily="18" charset="0"/>
              </a:rPr>
              <a:t>Jason-3 AMR wet path delay correction for climate available on PO.DAAC, coefficients will be updated in October 2024 for upcoming re-processing</a:t>
            </a:r>
          </a:p>
        </p:txBody>
      </p:sp>
    </p:spTree>
    <p:extLst>
      <p:ext uri="{BB962C8B-B14F-4D97-AF65-F5344CB8AC3E}">
        <p14:creationId xmlns:p14="http://schemas.microsoft.com/office/powerpoint/2010/main" val="2343604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824A-E2AE-8D68-B765-2C6EA8948489}"/>
              </a:ext>
            </a:extLst>
          </p:cNvPr>
          <p:cNvSpPr>
            <a:spLocks noGrp="1"/>
          </p:cNvSpPr>
          <p:nvPr>
            <p:ph type="title"/>
          </p:nvPr>
        </p:nvSpPr>
        <p:spPr>
          <a:xfrm>
            <a:off x="-6626" y="175314"/>
            <a:ext cx="9637643" cy="553998"/>
          </a:xfrm>
        </p:spPr>
        <p:txBody>
          <a:bodyPr/>
          <a:lstStyle/>
          <a:p>
            <a:r>
              <a:rPr lang="en-US"/>
              <a:t>S3VT-S6VT-OSTST</a:t>
            </a:r>
          </a:p>
        </p:txBody>
      </p:sp>
      <p:sp>
        <p:nvSpPr>
          <p:cNvPr id="4" name="TextBox 3">
            <a:extLst>
              <a:ext uri="{FF2B5EF4-FFF2-40B4-BE49-F238E27FC236}">
                <a16:creationId xmlns:a16="http://schemas.microsoft.com/office/drawing/2014/main" id="{3F80025B-AC8C-E930-C02D-317A1662EF7D}"/>
              </a:ext>
            </a:extLst>
          </p:cNvPr>
          <p:cNvSpPr txBox="1"/>
          <p:nvPr/>
        </p:nvSpPr>
        <p:spPr>
          <a:xfrm>
            <a:off x="223837" y="990600"/>
            <a:ext cx="11754464" cy="2554545"/>
          </a:xfrm>
          <a:prstGeom prst="rect">
            <a:avLst/>
          </a:prstGeom>
          <a:noFill/>
        </p:spPr>
        <p:txBody>
          <a:bodyPr wrap="square" lIns="91440" tIns="45720" rIns="91440" bIns="45720" anchor="t">
            <a:spAutoFit/>
          </a:bodyPr>
          <a:lstStyle/>
          <a:p>
            <a:r>
              <a:rPr lang="en-US" sz="4000" b="1" i="1">
                <a:latin typeface="+mn-lt"/>
                <a:ea typeface="Calibri"/>
                <a:cs typeface="Times New Roman"/>
              </a:rPr>
              <a:t>19 Oral presentations</a:t>
            </a:r>
          </a:p>
          <a:p>
            <a:r>
              <a:rPr lang="en-US" sz="4000" b="1" i="1">
                <a:solidFill>
                  <a:srgbClr val="000000"/>
                </a:solidFill>
                <a:latin typeface="Calibri"/>
                <a:ea typeface="Calibri"/>
                <a:cs typeface="Times New Roman"/>
              </a:rPr>
              <a:t>40 Posters</a:t>
            </a:r>
          </a:p>
          <a:p>
            <a:endParaRPr lang="en-US" sz="4000" b="1" i="1">
              <a:solidFill>
                <a:srgbClr val="000000"/>
              </a:solidFill>
              <a:latin typeface="Calibri"/>
              <a:ea typeface="Calibri"/>
              <a:cs typeface="Times New Roman"/>
            </a:endParaRPr>
          </a:p>
          <a:p>
            <a:r>
              <a:rPr lang="en-US" sz="4000" b="1" i="1">
                <a:solidFill>
                  <a:srgbClr val="000000"/>
                </a:solidFill>
                <a:latin typeface="Calibri"/>
                <a:ea typeface="Calibri"/>
                <a:cs typeface="Times New Roman"/>
              </a:rPr>
              <a:t>… and a lot of hot discussions </a:t>
            </a:r>
          </a:p>
        </p:txBody>
      </p:sp>
      <p:grpSp>
        <p:nvGrpSpPr>
          <p:cNvPr id="16" name="Group 15">
            <a:extLst>
              <a:ext uri="{FF2B5EF4-FFF2-40B4-BE49-F238E27FC236}">
                <a16:creationId xmlns:a16="http://schemas.microsoft.com/office/drawing/2014/main" id="{1C7AC689-3FEE-E89F-EA17-C74AF18C2BEF}"/>
              </a:ext>
            </a:extLst>
          </p:cNvPr>
          <p:cNvGrpSpPr/>
          <p:nvPr/>
        </p:nvGrpSpPr>
        <p:grpSpPr>
          <a:xfrm>
            <a:off x="6456378" y="1987396"/>
            <a:ext cx="5267218" cy="4695290"/>
            <a:chOff x="6981304" y="2198670"/>
            <a:chExt cx="5267218" cy="4695290"/>
          </a:xfrm>
        </p:grpSpPr>
        <p:sp>
          <p:nvSpPr>
            <p:cNvPr id="5" name="Cloud 4">
              <a:extLst>
                <a:ext uri="{FF2B5EF4-FFF2-40B4-BE49-F238E27FC236}">
                  <a16:creationId xmlns:a16="http://schemas.microsoft.com/office/drawing/2014/main" id="{32BBAE1C-1E69-C738-5EBE-3261C9FB3EB0}"/>
                </a:ext>
              </a:extLst>
            </p:cNvPr>
            <p:cNvSpPr/>
            <p:nvPr/>
          </p:nvSpPr>
          <p:spPr>
            <a:xfrm rot="2255007">
              <a:off x="6981304" y="2198670"/>
              <a:ext cx="5267218" cy="4695290"/>
            </a:xfrm>
            <a:custGeom>
              <a:avLst/>
              <a:gdLst>
                <a:gd name="connsiteX0" fmla="*/ 475512 w 5267218"/>
                <a:gd name="connsiteY0" fmla="*/ 1561836 h 4695290"/>
                <a:gd name="connsiteX1" fmla="*/ 685591 w 5267218"/>
                <a:gd name="connsiteY1" fmla="*/ 750702 h 4695290"/>
                <a:gd name="connsiteX2" fmla="*/ 1707578 w 5267218"/>
                <a:gd name="connsiteY2" fmla="*/ 565391 h 4695290"/>
                <a:gd name="connsiteX3" fmla="*/ 2737977 w 5267218"/>
                <a:gd name="connsiteY3" fmla="*/ 373014 h 4695290"/>
                <a:gd name="connsiteX4" fmla="*/ 3139481 w 5267218"/>
                <a:gd name="connsiteY4" fmla="*/ 21737 h 4695290"/>
                <a:gd name="connsiteX5" fmla="*/ 3637428 w 5267218"/>
                <a:gd name="connsiteY5" fmla="*/ 269653 h 4695290"/>
                <a:gd name="connsiteX6" fmla="*/ 4323873 w 5267218"/>
                <a:gd name="connsiteY6" fmla="*/ 74994 h 4695290"/>
                <a:gd name="connsiteX7" fmla="*/ 4671973 w 5267218"/>
                <a:gd name="connsiteY7" fmla="*/ 606040 h 4695290"/>
                <a:gd name="connsiteX8" fmla="*/ 5118711 w 5267218"/>
                <a:gd name="connsiteY8" fmla="*/ 1121435 h 4695290"/>
                <a:gd name="connsiteX9" fmla="*/ 5098715 w 5267218"/>
                <a:gd name="connsiteY9" fmla="*/ 1680305 h 4695290"/>
                <a:gd name="connsiteX10" fmla="*/ 5244783 w 5267218"/>
                <a:gd name="connsiteY10" fmla="*/ 2534804 h 4695290"/>
                <a:gd name="connsiteX11" fmla="*/ 4560532 w 5267218"/>
                <a:gd name="connsiteY11" fmla="*/ 3282790 h 4695290"/>
                <a:gd name="connsiteX12" fmla="*/ 4315582 w 5267218"/>
                <a:gd name="connsiteY12" fmla="*/ 3923719 h 4695290"/>
                <a:gd name="connsiteX13" fmla="*/ 3481606 w 5267218"/>
                <a:gd name="connsiteY13" fmla="*/ 4001321 h 4695290"/>
                <a:gd name="connsiteX14" fmla="*/ 2885630 w 5267218"/>
                <a:gd name="connsiteY14" fmla="*/ 4685073 h 4695290"/>
                <a:gd name="connsiteX15" fmla="*/ 2009346 w 5267218"/>
                <a:gd name="connsiteY15" fmla="*/ 4267714 h 4695290"/>
                <a:gd name="connsiteX16" fmla="*/ 707660 w 5267218"/>
                <a:gd name="connsiteY16" fmla="*/ 3855354 h 4695290"/>
                <a:gd name="connsiteX17" fmla="*/ 135338 w 5267218"/>
                <a:gd name="connsiteY17" fmla="*/ 3396477 h 4695290"/>
                <a:gd name="connsiteX18" fmla="*/ 257630 w 5267218"/>
                <a:gd name="connsiteY18" fmla="*/ 2777068 h 4695290"/>
                <a:gd name="connsiteX19" fmla="*/ -610 w 5267218"/>
                <a:gd name="connsiteY19" fmla="*/ 2141573 h 4695290"/>
                <a:gd name="connsiteX20" fmla="*/ 471001 w 5267218"/>
                <a:gd name="connsiteY20" fmla="*/ 1576726 h 4695290"/>
                <a:gd name="connsiteX21" fmla="*/ 475512 w 5267218"/>
                <a:gd name="connsiteY21" fmla="*/ 1561836 h 4695290"/>
                <a:gd name="connsiteX0" fmla="*/ 572200 w 5267218"/>
                <a:gd name="connsiteY0" fmla="*/ 2845106 h 4695290"/>
                <a:gd name="connsiteX1" fmla="*/ 263360 w 5267218"/>
                <a:gd name="connsiteY1" fmla="*/ 2758482 h 4695290"/>
                <a:gd name="connsiteX2" fmla="*/ 844705 w 5267218"/>
                <a:gd name="connsiteY2" fmla="*/ 3793076 h 4695290"/>
                <a:gd name="connsiteX3" fmla="*/ 709611 w 5267218"/>
                <a:gd name="connsiteY3" fmla="*/ 3834486 h 4695290"/>
                <a:gd name="connsiteX4" fmla="*/ 2009102 w 5267218"/>
                <a:gd name="connsiteY4" fmla="*/ 4248585 h 4695290"/>
                <a:gd name="connsiteX5" fmla="*/ 1927655 w 5267218"/>
                <a:gd name="connsiteY5" fmla="*/ 4059469 h 4695290"/>
                <a:gd name="connsiteX6" fmla="*/ 3514770 w 5267218"/>
                <a:gd name="connsiteY6" fmla="*/ 3776991 h 4695290"/>
                <a:gd name="connsiteX7" fmla="*/ 3482216 w 5267218"/>
                <a:gd name="connsiteY7" fmla="*/ 3984475 h 4695290"/>
                <a:gd name="connsiteX8" fmla="*/ 4161224 w 5267218"/>
                <a:gd name="connsiteY8" fmla="*/ 2494807 h 4695290"/>
                <a:gd name="connsiteX9" fmla="*/ 4557606 w 5267218"/>
                <a:gd name="connsiteY9" fmla="*/ 3270399 h 4695290"/>
                <a:gd name="connsiteX10" fmla="*/ 5096277 w 5267218"/>
                <a:gd name="connsiteY10" fmla="*/ 1668784 h 4695290"/>
                <a:gd name="connsiteX11" fmla="*/ 4919727 w 5267218"/>
                <a:gd name="connsiteY11" fmla="*/ 1959631 h 4695290"/>
                <a:gd name="connsiteX12" fmla="*/ 4672705 w 5267218"/>
                <a:gd name="connsiteY12" fmla="*/ 589737 h 4695290"/>
                <a:gd name="connsiteX13" fmla="*/ 4681971 w 5267218"/>
                <a:gd name="connsiteY13" fmla="*/ 727117 h 4695290"/>
                <a:gd name="connsiteX14" fmla="*/ 3545374 w 5267218"/>
                <a:gd name="connsiteY14" fmla="*/ 429532 h 4695290"/>
                <a:gd name="connsiteX15" fmla="*/ 3635843 w 5267218"/>
                <a:gd name="connsiteY15" fmla="*/ 254328 h 4695290"/>
                <a:gd name="connsiteX16" fmla="*/ 2699571 w 5267218"/>
                <a:gd name="connsiteY16" fmla="*/ 513003 h 4695290"/>
                <a:gd name="connsiteX17" fmla="*/ 2743342 w 5267218"/>
                <a:gd name="connsiteY17" fmla="*/ 361928 h 4695290"/>
                <a:gd name="connsiteX18" fmla="*/ 1706968 w 5267218"/>
                <a:gd name="connsiteY18" fmla="*/ 564304 h 4695290"/>
                <a:gd name="connsiteX19" fmla="*/ 1865473 w 5267218"/>
                <a:gd name="connsiteY19" fmla="*/ 710814 h 4695290"/>
                <a:gd name="connsiteX20" fmla="*/ 503190 w 5267218"/>
                <a:gd name="connsiteY20" fmla="*/ 1716063 h 4695290"/>
                <a:gd name="connsiteX21" fmla="*/ 475512 w 5267218"/>
                <a:gd name="connsiteY21" fmla="*/ 1561836 h 469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67218" h="4695290" fill="none" extrusionOk="0">
                  <a:moveTo>
                    <a:pt x="475512" y="1561836"/>
                  </a:moveTo>
                  <a:cubicBezTo>
                    <a:pt x="437242" y="1273781"/>
                    <a:pt x="448758" y="971174"/>
                    <a:pt x="685591" y="750702"/>
                  </a:cubicBezTo>
                  <a:cubicBezTo>
                    <a:pt x="930110" y="417152"/>
                    <a:pt x="1380091" y="335866"/>
                    <a:pt x="1707578" y="565391"/>
                  </a:cubicBezTo>
                  <a:cubicBezTo>
                    <a:pt x="1815783" y="206618"/>
                    <a:pt x="2341108" y="-33678"/>
                    <a:pt x="2737977" y="373014"/>
                  </a:cubicBezTo>
                  <a:cubicBezTo>
                    <a:pt x="2825611" y="196232"/>
                    <a:pt x="2965415" y="39656"/>
                    <a:pt x="3139481" y="21737"/>
                  </a:cubicBezTo>
                  <a:cubicBezTo>
                    <a:pt x="3323669" y="-60831"/>
                    <a:pt x="3473336" y="57650"/>
                    <a:pt x="3637428" y="269653"/>
                  </a:cubicBezTo>
                  <a:cubicBezTo>
                    <a:pt x="3800233" y="65973"/>
                    <a:pt x="4032381" y="-65626"/>
                    <a:pt x="4323873" y="74994"/>
                  </a:cubicBezTo>
                  <a:cubicBezTo>
                    <a:pt x="4544706" y="154293"/>
                    <a:pt x="4668638" y="414015"/>
                    <a:pt x="4671973" y="606040"/>
                  </a:cubicBezTo>
                  <a:cubicBezTo>
                    <a:pt x="4838812" y="675331"/>
                    <a:pt x="5066448" y="846407"/>
                    <a:pt x="5118711" y="1121435"/>
                  </a:cubicBezTo>
                  <a:cubicBezTo>
                    <a:pt x="5167344" y="1308861"/>
                    <a:pt x="5118988" y="1513777"/>
                    <a:pt x="5098715" y="1680305"/>
                  </a:cubicBezTo>
                  <a:cubicBezTo>
                    <a:pt x="5228213" y="1838010"/>
                    <a:pt x="5287942" y="2269348"/>
                    <a:pt x="5244783" y="2534804"/>
                  </a:cubicBezTo>
                  <a:cubicBezTo>
                    <a:pt x="5169415" y="2996791"/>
                    <a:pt x="4944252" y="3208247"/>
                    <a:pt x="4560532" y="3282790"/>
                  </a:cubicBezTo>
                  <a:cubicBezTo>
                    <a:pt x="4547024" y="3498990"/>
                    <a:pt x="4426555" y="3805232"/>
                    <a:pt x="4315582" y="3923719"/>
                  </a:cubicBezTo>
                  <a:cubicBezTo>
                    <a:pt x="4061600" y="4181690"/>
                    <a:pt x="3814102" y="4225074"/>
                    <a:pt x="3481606" y="4001321"/>
                  </a:cubicBezTo>
                  <a:cubicBezTo>
                    <a:pt x="3419591" y="4325258"/>
                    <a:pt x="3153634" y="4682864"/>
                    <a:pt x="2885630" y="4685073"/>
                  </a:cubicBezTo>
                  <a:cubicBezTo>
                    <a:pt x="2568930" y="4802944"/>
                    <a:pt x="2193201" y="4675705"/>
                    <a:pt x="2009346" y="4267714"/>
                  </a:cubicBezTo>
                  <a:cubicBezTo>
                    <a:pt x="1511037" y="4608971"/>
                    <a:pt x="870516" y="4496295"/>
                    <a:pt x="707660" y="3855354"/>
                  </a:cubicBezTo>
                  <a:cubicBezTo>
                    <a:pt x="381394" y="3952632"/>
                    <a:pt x="218991" y="3665367"/>
                    <a:pt x="135338" y="3396477"/>
                  </a:cubicBezTo>
                  <a:cubicBezTo>
                    <a:pt x="86600" y="3152291"/>
                    <a:pt x="137265" y="2998561"/>
                    <a:pt x="257630" y="2777068"/>
                  </a:cubicBezTo>
                  <a:cubicBezTo>
                    <a:pt x="72478" y="2639073"/>
                    <a:pt x="-41050" y="2403586"/>
                    <a:pt x="-610" y="2141573"/>
                  </a:cubicBezTo>
                  <a:cubicBezTo>
                    <a:pt x="34255" y="1857531"/>
                    <a:pt x="224906" y="1561066"/>
                    <a:pt x="471001" y="1576726"/>
                  </a:cubicBezTo>
                  <a:cubicBezTo>
                    <a:pt x="473166" y="1571290"/>
                    <a:pt x="473873" y="1567294"/>
                    <a:pt x="475512" y="1561836"/>
                  </a:cubicBezTo>
                  <a:close/>
                </a:path>
                <a:path w="5267218" h="4695290" fill="none" extrusionOk="0">
                  <a:moveTo>
                    <a:pt x="572200" y="2845106"/>
                  </a:moveTo>
                  <a:cubicBezTo>
                    <a:pt x="459411" y="2839713"/>
                    <a:pt x="343007" y="2847146"/>
                    <a:pt x="263360" y="2758482"/>
                  </a:cubicBezTo>
                  <a:moveTo>
                    <a:pt x="844705" y="3793076"/>
                  </a:moveTo>
                  <a:cubicBezTo>
                    <a:pt x="808382" y="3817051"/>
                    <a:pt x="763079" y="3827253"/>
                    <a:pt x="709611" y="3834486"/>
                  </a:cubicBezTo>
                  <a:moveTo>
                    <a:pt x="2009102" y="4248585"/>
                  </a:moveTo>
                  <a:cubicBezTo>
                    <a:pt x="1965045" y="4198646"/>
                    <a:pt x="1949013" y="4121182"/>
                    <a:pt x="1927655" y="4059469"/>
                  </a:cubicBezTo>
                  <a:moveTo>
                    <a:pt x="3514770" y="3776991"/>
                  </a:moveTo>
                  <a:cubicBezTo>
                    <a:pt x="3511159" y="3850177"/>
                    <a:pt x="3486331" y="3928087"/>
                    <a:pt x="3482216" y="3984475"/>
                  </a:cubicBezTo>
                  <a:moveTo>
                    <a:pt x="4161224" y="2494807"/>
                  </a:moveTo>
                  <a:cubicBezTo>
                    <a:pt x="4406113" y="2618337"/>
                    <a:pt x="4548793" y="2939554"/>
                    <a:pt x="4557606" y="3270399"/>
                  </a:cubicBezTo>
                  <a:moveTo>
                    <a:pt x="5096277" y="1668784"/>
                  </a:moveTo>
                  <a:cubicBezTo>
                    <a:pt x="5073297" y="1795566"/>
                    <a:pt x="4995156" y="1873192"/>
                    <a:pt x="4919727" y="1959631"/>
                  </a:cubicBezTo>
                  <a:moveTo>
                    <a:pt x="4672705" y="589737"/>
                  </a:moveTo>
                  <a:cubicBezTo>
                    <a:pt x="4687625" y="630826"/>
                    <a:pt x="4681375" y="684187"/>
                    <a:pt x="4681971" y="727117"/>
                  </a:cubicBezTo>
                  <a:moveTo>
                    <a:pt x="3545374" y="429532"/>
                  </a:moveTo>
                  <a:cubicBezTo>
                    <a:pt x="3556468" y="372902"/>
                    <a:pt x="3581114" y="302238"/>
                    <a:pt x="3635843" y="254328"/>
                  </a:cubicBezTo>
                  <a:moveTo>
                    <a:pt x="2699571" y="513003"/>
                  </a:moveTo>
                  <a:cubicBezTo>
                    <a:pt x="2707244" y="461813"/>
                    <a:pt x="2729368" y="418745"/>
                    <a:pt x="2743342" y="361928"/>
                  </a:cubicBezTo>
                  <a:moveTo>
                    <a:pt x="1706968" y="564304"/>
                  </a:moveTo>
                  <a:cubicBezTo>
                    <a:pt x="1777015" y="608903"/>
                    <a:pt x="1815384" y="651671"/>
                    <a:pt x="1865473" y="710814"/>
                  </a:cubicBezTo>
                  <a:moveTo>
                    <a:pt x="503190" y="1716063"/>
                  </a:moveTo>
                  <a:cubicBezTo>
                    <a:pt x="479835" y="1659923"/>
                    <a:pt x="474799" y="1602151"/>
                    <a:pt x="475512" y="1561836"/>
                  </a:cubicBezTo>
                </a:path>
                <a:path w="5267218" h="4695290" stroke="0" extrusionOk="0">
                  <a:moveTo>
                    <a:pt x="475512" y="1561836"/>
                  </a:moveTo>
                  <a:cubicBezTo>
                    <a:pt x="444331" y="1335267"/>
                    <a:pt x="483792" y="952969"/>
                    <a:pt x="685591" y="750702"/>
                  </a:cubicBezTo>
                  <a:cubicBezTo>
                    <a:pt x="956168" y="324014"/>
                    <a:pt x="1339088" y="441369"/>
                    <a:pt x="1707578" y="565391"/>
                  </a:cubicBezTo>
                  <a:cubicBezTo>
                    <a:pt x="1934382" y="104625"/>
                    <a:pt x="2421283" y="-56296"/>
                    <a:pt x="2737977" y="373014"/>
                  </a:cubicBezTo>
                  <a:cubicBezTo>
                    <a:pt x="2836918" y="219171"/>
                    <a:pt x="2941469" y="55773"/>
                    <a:pt x="3139481" y="21737"/>
                  </a:cubicBezTo>
                  <a:cubicBezTo>
                    <a:pt x="3368606" y="23563"/>
                    <a:pt x="3540939" y="97832"/>
                    <a:pt x="3637428" y="269653"/>
                  </a:cubicBezTo>
                  <a:cubicBezTo>
                    <a:pt x="3762116" y="50383"/>
                    <a:pt x="4138177" y="-38440"/>
                    <a:pt x="4323873" y="74994"/>
                  </a:cubicBezTo>
                  <a:cubicBezTo>
                    <a:pt x="4481641" y="200756"/>
                    <a:pt x="4633707" y="411940"/>
                    <a:pt x="4671973" y="606040"/>
                  </a:cubicBezTo>
                  <a:cubicBezTo>
                    <a:pt x="4858898" y="652661"/>
                    <a:pt x="5031479" y="910379"/>
                    <a:pt x="5118711" y="1121435"/>
                  </a:cubicBezTo>
                  <a:cubicBezTo>
                    <a:pt x="5172209" y="1359420"/>
                    <a:pt x="5147984" y="1461636"/>
                    <a:pt x="5098715" y="1680305"/>
                  </a:cubicBezTo>
                  <a:cubicBezTo>
                    <a:pt x="5272579" y="1996575"/>
                    <a:pt x="5312767" y="2206250"/>
                    <a:pt x="5244783" y="2534804"/>
                  </a:cubicBezTo>
                  <a:cubicBezTo>
                    <a:pt x="5141435" y="3008301"/>
                    <a:pt x="4901014" y="3242402"/>
                    <a:pt x="4560532" y="3282790"/>
                  </a:cubicBezTo>
                  <a:cubicBezTo>
                    <a:pt x="4566072" y="3519763"/>
                    <a:pt x="4483169" y="3755590"/>
                    <a:pt x="4315582" y="3923719"/>
                  </a:cubicBezTo>
                  <a:cubicBezTo>
                    <a:pt x="4043215" y="4188909"/>
                    <a:pt x="3808816" y="4231783"/>
                    <a:pt x="3481606" y="4001321"/>
                  </a:cubicBezTo>
                  <a:cubicBezTo>
                    <a:pt x="3375797" y="4343217"/>
                    <a:pt x="3157489" y="4670432"/>
                    <a:pt x="2885630" y="4685073"/>
                  </a:cubicBezTo>
                  <a:cubicBezTo>
                    <a:pt x="2619168" y="4737038"/>
                    <a:pt x="2248469" y="4601259"/>
                    <a:pt x="2009346" y="4267714"/>
                  </a:cubicBezTo>
                  <a:cubicBezTo>
                    <a:pt x="1711266" y="4531653"/>
                    <a:pt x="891932" y="4538723"/>
                    <a:pt x="707660" y="3855354"/>
                  </a:cubicBezTo>
                  <a:cubicBezTo>
                    <a:pt x="412332" y="3808891"/>
                    <a:pt x="203565" y="3753138"/>
                    <a:pt x="135338" y="3396477"/>
                  </a:cubicBezTo>
                  <a:cubicBezTo>
                    <a:pt x="94758" y="3214065"/>
                    <a:pt x="132948" y="2936405"/>
                    <a:pt x="257630" y="2777068"/>
                  </a:cubicBezTo>
                  <a:cubicBezTo>
                    <a:pt x="51711" y="2630869"/>
                    <a:pt x="-61783" y="2386128"/>
                    <a:pt x="-610" y="2141573"/>
                  </a:cubicBezTo>
                  <a:cubicBezTo>
                    <a:pt x="64335" y="1872870"/>
                    <a:pt x="219694" y="1538542"/>
                    <a:pt x="471001" y="1576726"/>
                  </a:cubicBezTo>
                  <a:cubicBezTo>
                    <a:pt x="471075" y="1572345"/>
                    <a:pt x="473264" y="1568084"/>
                    <a:pt x="475512" y="1561836"/>
                  </a:cubicBezTo>
                  <a:close/>
                </a:path>
                <a:path w="5267218" h="4695290" fill="none" stroke="0" extrusionOk="0">
                  <a:moveTo>
                    <a:pt x="572200" y="2845106"/>
                  </a:moveTo>
                  <a:cubicBezTo>
                    <a:pt x="453403" y="2826119"/>
                    <a:pt x="354307" y="2825758"/>
                    <a:pt x="263360" y="2758482"/>
                  </a:cubicBezTo>
                  <a:moveTo>
                    <a:pt x="844705" y="3793076"/>
                  </a:moveTo>
                  <a:cubicBezTo>
                    <a:pt x="798315" y="3812652"/>
                    <a:pt x="758078" y="3831140"/>
                    <a:pt x="709611" y="3834486"/>
                  </a:cubicBezTo>
                  <a:moveTo>
                    <a:pt x="2009102" y="4248585"/>
                  </a:moveTo>
                  <a:cubicBezTo>
                    <a:pt x="1966195" y="4196684"/>
                    <a:pt x="1935719" y="4122201"/>
                    <a:pt x="1927655" y="4059469"/>
                  </a:cubicBezTo>
                  <a:moveTo>
                    <a:pt x="3514770" y="3776991"/>
                  </a:moveTo>
                  <a:cubicBezTo>
                    <a:pt x="3502005" y="3831224"/>
                    <a:pt x="3489355" y="3906291"/>
                    <a:pt x="3482216" y="3984475"/>
                  </a:cubicBezTo>
                  <a:moveTo>
                    <a:pt x="4161224" y="2494807"/>
                  </a:moveTo>
                  <a:cubicBezTo>
                    <a:pt x="4328451" y="2626692"/>
                    <a:pt x="4541556" y="2921112"/>
                    <a:pt x="4557606" y="3270399"/>
                  </a:cubicBezTo>
                  <a:moveTo>
                    <a:pt x="5096277" y="1668784"/>
                  </a:moveTo>
                  <a:cubicBezTo>
                    <a:pt x="5089210" y="1781055"/>
                    <a:pt x="5000890" y="1853528"/>
                    <a:pt x="4919727" y="1959631"/>
                  </a:cubicBezTo>
                  <a:moveTo>
                    <a:pt x="4672705" y="589737"/>
                  </a:moveTo>
                  <a:cubicBezTo>
                    <a:pt x="4672078" y="641427"/>
                    <a:pt x="4684484" y="676959"/>
                    <a:pt x="4681971" y="727117"/>
                  </a:cubicBezTo>
                  <a:moveTo>
                    <a:pt x="3545374" y="429532"/>
                  </a:moveTo>
                  <a:cubicBezTo>
                    <a:pt x="3576032" y="362107"/>
                    <a:pt x="3597968" y="291878"/>
                    <a:pt x="3635843" y="254328"/>
                  </a:cubicBezTo>
                  <a:moveTo>
                    <a:pt x="2699571" y="513003"/>
                  </a:moveTo>
                  <a:cubicBezTo>
                    <a:pt x="2702680" y="463768"/>
                    <a:pt x="2719485" y="413935"/>
                    <a:pt x="2743342" y="361928"/>
                  </a:cubicBezTo>
                  <a:moveTo>
                    <a:pt x="1706968" y="564304"/>
                  </a:moveTo>
                  <a:cubicBezTo>
                    <a:pt x="1762812" y="607680"/>
                    <a:pt x="1823413" y="657068"/>
                    <a:pt x="1865473" y="710814"/>
                  </a:cubicBezTo>
                  <a:moveTo>
                    <a:pt x="503190" y="1716063"/>
                  </a:moveTo>
                  <a:cubicBezTo>
                    <a:pt x="479694" y="1667811"/>
                    <a:pt x="482776" y="1611537"/>
                    <a:pt x="475512" y="1561836"/>
                  </a:cubicBezTo>
                </a:path>
              </a:pathLst>
            </a:custGeom>
            <a:solidFill>
              <a:schemeClr val="tx2">
                <a:lumMod val="40000"/>
                <a:lumOff val="60000"/>
              </a:schemeClr>
            </a:solidFill>
            <a:ln>
              <a:solidFill>
                <a:schemeClr val="accent1">
                  <a:lumMod val="40000"/>
                  <a:lumOff val="60000"/>
                </a:schemeClr>
              </a:solidFill>
              <a:extLst>
                <a:ext uri="{C807C97D-BFC1-408E-A445-0C87EB9F89A2}">
                  <ask:lineSketchStyleProps xmlns:ask="http://schemas.microsoft.com/office/drawing/2018/sketchyshapes" sd="1090976289">
                    <a:prstGeom prst="cloud">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4DCB7A6B-0E7C-F8EF-6319-760DBB2F6923}"/>
                </a:ext>
              </a:extLst>
            </p:cNvPr>
            <p:cNvSpPr txBox="1"/>
            <p:nvPr/>
          </p:nvSpPr>
          <p:spPr>
            <a:xfrm>
              <a:off x="8039940" y="2553247"/>
              <a:ext cx="3730508" cy="3693319"/>
            </a:xfrm>
            <a:prstGeom prst="rect">
              <a:avLst/>
            </a:prstGeom>
            <a:noFill/>
          </p:spPr>
          <p:txBody>
            <a:bodyPr wrap="none" rtlCol="0">
              <a:spAutoFit/>
            </a:bodyPr>
            <a:lstStyle/>
            <a:p>
              <a:r>
                <a:rPr lang="en-GB" b="1">
                  <a:solidFill>
                    <a:schemeClr val="tx2">
                      <a:lumMod val="75000"/>
                    </a:schemeClr>
                  </a:solidFill>
                  <a:latin typeface="Comic Sans MS" panose="030F0702030302020204" pitchFamily="66" charset="0"/>
                </a:rPr>
                <a:t>Sentinel-6</a:t>
              </a:r>
            </a:p>
            <a:p>
              <a:pPr algn="ctr"/>
              <a:r>
                <a:rPr lang="en-GB" b="1">
                  <a:solidFill>
                    <a:schemeClr val="tx2">
                      <a:lumMod val="75000"/>
                    </a:schemeClr>
                  </a:solidFill>
                  <a:latin typeface="Comic Sans MS" panose="030F0702030302020204" pitchFamily="66" charset="0"/>
                </a:rPr>
                <a:t>Sentinel-3</a:t>
              </a:r>
            </a:p>
            <a:p>
              <a:r>
                <a:rPr lang="en-GB">
                  <a:solidFill>
                    <a:schemeClr val="tx2">
                      <a:lumMod val="75000"/>
                    </a:schemeClr>
                  </a:solidFill>
                  <a:latin typeface="Comic Sans MS" panose="030F0702030302020204" pitchFamily="66" charset="0"/>
                </a:rPr>
                <a:t>Inland waters</a:t>
              </a:r>
            </a:p>
            <a:p>
              <a:pPr algn="r"/>
              <a:r>
                <a:rPr lang="en-GB">
                  <a:solidFill>
                    <a:schemeClr val="tx2">
                      <a:lumMod val="75000"/>
                    </a:schemeClr>
                  </a:solidFill>
                  <a:latin typeface="Comic Sans MS" panose="030F0702030302020204" pitchFamily="66" charset="0"/>
                </a:rPr>
                <a:t>Polar Oceans</a:t>
              </a:r>
            </a:p>
            <a:p>
              <a:r>
                <a:rPr lang="en-GB">
                  <a:solidFill>
                    <a:schemeClr val="tx2">
                      <a:lumMod val="75000"/>
                    </a:schemeClr>
                  </a:solidFill>
                  <a:latin typeface="Comic Sans MS" panose="030F0702030302020204" pitchFamily="66" charset="0"/>
                </a:rPr>
                <a:t>Retracking</a:t>
              </a:r>
            </a:p>
            <a:p>
              <a:pPr algn="ctr"/>
              <a:r>
                <a:rPr lang="en-GB">
                  <a:solidFill>
                    <a:schemeClr val="tx2">
                      <a:lumMod val="75000"/>
                    </a:schemeClr>
                  </a:solidFill>
                  <a:latin typeface="Comic Sans MS" panose="030F0702030302020204" pitchFamily="66" charset="0"/>
                </a:rPr>
                <a:t>Swell &amp; Waves</a:t>
              </a:r>
            </a:p>
            <a:p>
              <a:r>
                <a:rPr lang="en-GB">
                  <a:solidFill>
                    <a:schemeClr val="tx2">
                      <a:lumMod val="75000"/>
                    </a:schemeClr>
                  </a:solidFill>
                  <a:latin typeface="Comic Sans MS" panose="030F0702030302020204" pitchFamily="66" charset="0"/>
                </a:rPr>
                <a:t>Wet </a:t>
              </a:r>
              <a:r>
                <a:rPr lang="en-GB" err="1">
                  <a:solidFill>
                    <a:schemeClr val="tx2">
                      <a:lumMod val="75000"/>
                    </a:schemeClr>
                  </a:solidFill>
                  <a:latin typeface="Comic Sans MS" panose="030F0702030302020204" pitchFamily="66" charset="0"/>
                </a:rPr>
                <a:t>Tropo</a:t>
              </a:r>
              <a:endParaRPr lang="en-GB">
                <a:solidFill>
                  <a:schemeClr val="tx2">
                    <a:lumMod val="75000"/>
                  </a:schemeClr>
                </a:solidFill>
                <a:latin typeface="Comic Sans MS" panose="030F0702030302020204" pitchFamily="66" charset="0"/>
              </a:endParaRPr>
            </a:p>
            <a:p>
              <a:pPr algn="ctr"/>
              <a:r>
                <a:rPr lang="en-GB">
                  <a:solidFill>
                    <a:schemeClr val="tx2">
                      <a:lumMod val="75000"/>
                    </a:schemeClr>
                  </a:solidFill>
                  <a:latin typeface="Comic Sans MS" panose="030F0702030302020204" pitchFamily="66" charset="0"/>
                </a:rPr>
                <a:t>Standards</a:t>
              </a:r>
            </a:p>
            <a:p>
              <a:pPr algn="r"/>
              <a:r>
                <a:rPr lang="en-GB">
                  <a:solidFill>
                    <a:schemeClr val="tx2">
                      <a:lumMod val="75000"/>
                    </a:schemeClr>
                  </a:solidFill>
                  <a:latin typeface="Comic Sans MS" panose="030F0702030302020204" pitchFamily="66" charset="0"/>
                </a:rPr>
                <a:t>Sea Level</a:t>
              </a:r>
            </a:p>
            <a:p>
              <a:pPr algn="ctr"/>
              <a:r>
                <a:rPr lang="en-GB">
                  <a:solidFill>
                    <a:schemeClr val="tx2">
                      <a:lumMod val="75000"/>
                    </a:schemeClr>
                  </a:solidFill>
                  <a:latin typeface="Comic Sans MS" panose="030F0702030302020204" pitchFamily="66" charset="0"/>
                </a:rPr>
                <a:t>POD</a:t>
              </a:r>
            </a:p>
            <a:p>
              <a:r>
                <a:rPr lang="en-GB">
                  <a:solidFill>
                    <a:schemeClr val="tx2">
                      <a:lumMod val="75000"/>
                    </a:schemeClr>
                  </a:solidFill>
                  <a:latin typeface="Comic Sans MS" panose="030F0702030302020204" pitchFamily="66" charset="0"/>
                </a:rPr>
                <a:t>In-situ</a:t>
              </a:r>
            </a:p>
            <a:p>
              <a:r>
                <a:rPr lang="en-GB">
                  <a:solidFill>
                    <a:schemeClr val="tx2">
                      <a:lumMod val="75000"/>
                    </a:schemeClr>
                  </a:solidFill>
                  <a:latin typeface="Comic Sans MS" panose="030F0702030302020204" pitchFamily="66" charset="0"/>
                </a:rPr>
                <a:t>Corner Reflector &amp; transponders</a:t>
              </a:r>
            </a:p>
            <a:p>
              <a:endParaRPr lang="en-IE">
                <a:solidFill>
                  <a:schemeClr val="tx2">
                    <a:lumMod val="75000"/>
                  </a:schemeClr>
                </a:solidFill>
                <a:latin typeface="Comic Sans MS" panose="030F0702030302020204" pitchFamily="66" charset="0"/>
              </a:endParaRPr>
            </a:p>
          </p:txBody>
        </p:sp>
      </p:grpSp>
    </p:spTree>
    <p:extLst>
      <p:ext uri="{BB962C8B-B14F-4D97-AF65-F5344CB8AC3E}">
        <p14:creationId xmlns:p14="http://schemas.microsoft.com/office/powerpoint/2010/main" val="1285164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9BA18-73EA-D5FC-E351-EC92229FFE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C172A-45B9-FB86-126D-2E65F816BFDE}"/>
              </a:ext>
            </a:extLst>
          </p:cNvPr>
          <p:cNvSpPr>
            <a:spLocks noGrp="1"/>
          </p:cNvSpPr>
          <p:nvPr>
            <p:ph type="title"/>
          </p:nvPr>
        </p:nvSpPr>
        <p:spPr>
          <a:xfrm>
            <a:off x="-6626" y="236869"/>
            <a:ext cx="9637643" cy="492443"/>
          </a:xfrm>
        </p:spPr>
        <p:txBody>
          <a:bodyPr/>
          <a:lstStyle/>
          <a:p>
            <a:r>
              <a:rPr lang="en-US" sz="3200"/>
              <a:t>S3VT-S6VT-OSTST summaries and recommendations</a:t>
            </a:r>
          </a:p>
        </p:txBody>
      </p:sp>
      <p:sp>
        <p:nvSpPr>
          <p:cNvPr id="3" name="TextBox 2">
            <a:extLst>
              <a:ext uri="{FF2B5EF4-FFF2-40B4-BE49-F238E27FC236}">
                <a16:creationId xmlns:a16="http://schemas.microsoft.com/office/drawing/2014/main" id="{AE80AD86-6E2B-1837-481A-20DB1207CD05}"/>
              </a:ext>
            </a:extLst>
          </p:cNvPr>
          <p:cNvSpPr txBox="1"/>
          <p:nvPr/>
        </p:nvSpPr>
        <p:spPr>
          <a:xfrm>
            <a:off x="304800" y="1295400"/>
            <a:ext cx="11582400" cy="3970318"/>
          </a:xfrm>
          <a:prstGeom prst="rect">
            <a:avLst/>
          </a:prstGeom>
          <a:noFill/>
        </p:spPr>
        <p:txBody>
          <a:bodyPr wrap="square">
            <a:spAutoFit/>
          </a:bodyPr>
          <a:lstStyle/>
          <a:p>
            <a:pPr marL="0" marR="0">
              <a:spcBef>
                <a:spcPts val="0"/>
              </a:spcBef>
              <a:spcAft>
                <a:spcPts val="0"/>
              </a:spcAft>
            </a:pPr>
            <a:r>
              <a:rPr lang="en-US" sz="1800">
                <a:effectLst/>
                <a:latin typeface="+mn-lt"/>
                <a:ea typeface="Aptos" panose="020B0004020202020204" pitchFamily="34" charset="0"/>
                <a:cs typeface="Times New Roman" panose="02020603050405020304" pitchFamily="18" charset="0"/>
              </a:rPr>
              <a:t>GDR-G Altimetry Standards (Lucas, B., Martin Puig, C., </a:t>
            </a:r>
            <a:r>
              <a:rPr lang="en-US" sz="1800" err="1">
                <a:effectLst/>
                <a:latin typeface="+mn-lt"/>
                <a:ea typeface="Aptos" panose="020B0004020202020204" pitchFamily="34" charset="0"/>
                <a:cs typeface="Times New Roman" panose="02020603050405020304" pitchFamily="18" charset="0"/>
              </a:rPr>
              <a:t>Bignalet</a:t>
            </a:r>
            <a:r>
              <a:rPr lang="en-US" sz="1800">
                <a:effectLst/>
                <a:latin typeface="+mn-lt"/>
                <a:ea typeface="Aptos" panose="020B0004020202020204" pitchFamily="34" charset="0"/>
                <a:cs typeface="Times New Roman" panose="02020603050405020304" pitchFamily="18" charset="0"/>
              </a:rPr>
              <a:t>-Cazalet, F., Cullen, R., Maraldi, C., Leuliette, E., </a:t>
            </a:r>
            <a:r>
              <a:rPr lang="en-US" sz="1800" err="1">
                <a:effectLst/>
                <a:latin typeface="+mn-lt"/>
                <a:ea typeface="Aptos" panose="020B0004020202020204" pitchFamily="34" charset="0"/>
                <a:cs typeface="Times New Roman" panose="02020603050405020304" pitchFamily="18" charset="0"/>
              </a:rPr>
              <a:t>Desjonqueres</a:t>
            </a:r>
            <a:r>
              <a:rPr lang="en-US" sz="1800">
                <a:effectLst/>
                <a:latin typeface="+mn-lt"/>
                <a:ea typeface="Aptos" panose="020B0004020202020204" pitchFamily="34" charset="0"/>
                <a:cs typeface="Times New Roman" panose="02020603050405020304" pitchFamily="18" charset="0"/>
              </a:rPr>
              <a:t>, J. , Di Bella, A</a:t>
            </a:r>
            <a:r>
              <a:rPr lang="en-US" sz="1800" i="1">
                <a:effectLst/>
                <a:latin typeface="+mn-lt"/>
                <a:ea typeface="Aptos" panose="020B0004020202020204" pitchFamily="34" charset="0"/>
                <a:cs typeface="Times New Roman" panose="02020603050405020304" pitchFamily="18" charset="0"/>
              </a:rPr>
              <a:t>)</a:t>
            </a:r>
            <a:endParaRPr lang="en-US" sz="1800">
              <a:effectLst/>
              <a:latin typeface="+mn-lt"/>
              <a:ea typeface="Aptos" panose="020B0004020202020204" pitchFamily="34" charset="0"/>
              <a:cs typeface="Times New Roman" panose="02020603050405020304" pitchFamily="18" charset="0"/>
            </a:endParaRPr>
          </a:p>
          <a:p>
            <a:r>
              <a:rPr lang="en-GB"/>
              <a:t>GDR-G update: Data quality improvement</a:t>
            </a:r>
          </a:p>
          <a:p>
            <a:pPr marL="285750" lvl="1" indent="-285750">
              <a:buFont typeface="Arial" panose="020B0604020202020204" pitchFamily="34" charset="0"/>
              <a:buChar char="•"/>
            </a:pPr>
            <a:r>
              <a:rPr lang="en-GB"/>
              <a:t>Newer standards</a:t>
            </a:r>
          </a:p>
          <a:p>
            <a:pPr marL="285750" lvl="2" indent="-285750">
              <a:buFont typeface="Arial" panose="020B0604020202020204" pitchFamily="34" charset="0"/>
              <a:buChar char="•"/>
            </a:pPr>
            <a:r>
              <a:rPr lang="en-GB"/>
              <a:t>FES22B</a:t>
            </a:r>
          </a:p>
          <a:p>
            <a:pPr marL="285750" lvl="2" indent="-285750">
              <a:buFont typeface="Arial" panose="020B0604020202020204" pitchFamily="34" charset="0"/>
              <a:buChar char="•"/>
            </a:pPr>
            <a:r>
              <a:rPr lang="en-GB"/>
              <a:t>MSS Hybrid 2023</a:t>
            </a:r>
          </a:p>
          <a:p>
            <a:pPr marL="285750" lvl="2" indent="-285750">
              <a:buFont typeface="Arial" panose="020B0604020202020204" pitchFamily="34" charset="0"/>
              <a:buChar char="•"/>
            </a:pPr>
            <a:r>
              <a:rPr lang="en-GB"/>
              <a:t>MDT CNES/CLS 2022</a:t>
            </a:r>
          </a:p>
          <a:p>
            <a:pPr marL="285750" lvl="2" indent="-285750">
              <a:buFont typeface="Arial" panose="020B0604020202020204" pitchFamily="34" charset="0"/>
              <a:buChar char="•"/>
            </a:pPr>
            <a:r>
              <a:rPr lang="en-GB"/>
              <a:t>POE-G (dynamic, not in sync with the processors)</a:t>
            </a:r>
          </a:p>
          <a:p>
            <a:pPr lvl="1"/>
            <a:r>
              <a:rPr lang="en-GB"/>
              <a:t>Better interoperability</a:t>
            </a:r>
          </a:p>
          <a:p>
            <a:pPr marL="285750" lvl="2" indent="-285750">
              <a:buFont typeface="Arial" panose="020B0604020202020204" pitchFamily="34" charset="0"/>
              <a:buChar char="•"/>
            </a:pPr>
            <a:r>
              <a:rPr lang="en-GB"/>
              <a:t>Same standards as DT24 (CMEMS L3 product)</a:t>
            </a:r>
          </a:p>
          <a:p>
            <a:pPr marL="285750" lvl="2" indent="-285750">
              <a:buFont typeface="Arial" panose="020B0604020202020204" pitchFamily="34" charset="0"/>
              <a:buChar char="•"/>
            </a:pPr>
            <a:r>
              <a:rPr lang="en-GB"/>
              <a:t>Preparation/facilitation for higher level products</a:t>
            </a:r>
            <a:endParaRPr lang="en-GB" i="1"/>
          </a:p>
          <a:p>
            <a:pPr lvl="2"/>
            <a:r>
              <a:rPr lang="en-GB"/>
              <a:t>To be used on the reprocessing campaigns in 2025</a:t>
            </a:r>
            <a:endParaRPr lang="en-GB" b="1"/>
          </a:p>
          <a:p>
            <a:r>
              <a:rPr lang="en-GB" b="1"/>
              <a:t>Recommendation:</a:t>
            </a:r>
            <a:r>
              <a:rPr lang="en-GB"/>
              <a:t> Further continue standardization of Radar Altimeter processing for all missions</a:t>
            </a:r>
          </a:p>
          <a:p>
            <a:pPr marL="285750" marR="0" indent="-285750">
              <a:spcBef>
                <a:spcPts val="0"/>
              </a:spcBef>
              <a:spcAft>
                <a:spcPts val="0"/>
              </a:spcAft>
              <a:buFont typeface="Arial" panose="020B0604020202020204" pitchFamily="34" charset="0"/>
              <a:buChar char="•"/>
            </a:pPr>
            <a:endParaRPr lang="en-US" sz="1800">
              <a:effectLst/>
              <a:latin typeface="+mn-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89144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9BA18-73EA-D5FC-E351-EC92229FFE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C172A-45B9-FB86-126D-2E65F816BFDE}"/>
              </a:ext>
            </a:extLst>
          </p:cNvPr>
          <p:cNvSpPr>
            <a:spLocks noGrp="1"/>
          </p:cNvSpPr>
          <p:nvPr>
            <p:ph type="title"/>
          </p:nvPr>
        </p:nvSpPr>
        <p:spPr>
          <a:xfrm>
            <a:off x="-6626" y="236869"/>
            <a:ext cx="9637643" cy="492443"/>
          </a:xfrm>
        </p:spPr>
        <p:txBody>
          <a:bodyPr/>
          <a:lstStyle/>
          <a:p>
            <a:r>
              <a:rPr lang="en-US" sz="3200"/>
              <a:t>S3VT-S6VT-OSTST summaries and recommendations</a:t>
            </a:r>
          </a:p>
        </p:txBody>
      </p:sp>
      <p:sp>
        <p:nvSpPr>
          <p:cNvPr id="3" name="TextBox 2">
            <a:extLst>
              <a:ext uri="{FF2B5EF4-FFF2-40B4-BE49-F238E27FC236}">
                <a16:creationId xmlns:a16="http://schemas.microsoft.com/office/drawing/2014/main" id="{AE80AD86-6E2B-1837-481A-20DB1207CD05}"/>
              </a:ext>
            </a:extLst>
          </p:cNvPr>
          <p:cNvSpPr txBox="1"/>
          <p:nvPr/>
        </p:nvSpPr>
        <p:spPr>
          <a:xfrm>
            <a:off x="304800" y="990600"/>
            <a:ext cx="11582400" cy="4062651"/>
          </a:xfrm>
          <a:prstGeom prst="rect">
            <a:avLst/>
          </a:prstGeom>
          <a:noFill/>
        </p:spPr>
        <p:txBody>
          <a:bodyPr wrap="square" lIns="91440" tIns="45720" rIns="91440" bIns="45720" anchor="t">
            <a:spAutoFit/>
          </a:bodyPr>
          <a:lstStyle/>
          <a:p>
            <a:pPr marL="0" marR="0">
              <a:spcBef>
                <a:spcPts val="0"/>
              </a:spcBef>
              <a:spcAft>
                <a:spcPts val="0"/>
              </a:spcAft>
            </a:pPr>
            <a:r>
              <a:rPr lang="en-US" sz="1800">
                <a:effectLst/>
                <a:latin typeface="+mn-lt"/>
                <a:ea typeface="Aptos" panose="020B0004020202020204" pitchFamily="34" charset="0"/>
                <a:cs typeface="Times New Roman"/>
              </a:rPr>
              <a:t>The Harvest Experiment After Thirty Years: Challenges and New Perspectives (Bruce Haines, Shailen Desai, Jean Damien </a:t>
            </a:r>
            <a:r>
              <a:rPr lang="en-US" sz="1800" err="1">
                <a:effectLst/>
                <a:latin typeface="+mn-lt"/>
                <a:ea typeface="Aptos" panose="020B0004020202020204" pitchFamily="34" charset="0"/>
                <a:cs typeface="Times New Roman"/>
              </a:rPr>
              <a:t>Desjonquères</a:t>
            </a:r>
            <a:r>
              <a:rPr lang="en-US" sz="1800">
                <a:effectLst/>
                <a:latin typeface="+mn-lt"/>
                <a:ea typeface="Aptos" panose="020B0004020202020204" pitchFamily="34" charset="0"/>
                <a:cs typeface="Times New Roman"/>
              </a:rPr>
              <a:t>, Andy Wu and Scott Stalin)</a:t>
            </a:r>
          </a:p>
          <a:p>
            <a:pPr algn="l" rtl="0" eaLnBrk="0" fontAlgn="base" hangingPunct="0">
              <a:spcBef>
                <a:spcPct val="0"/>
              </a:spcBef>
              <a:spcAft>
                <a:spcPct val="0"/>
              </a:spcAft>
              <a:buSzPts val="1800"/>
              <a:defRPr/>
            </a:pPr>
            <a:endParaRPr lang="en-US" sz="1400" b="1" kern="1200">
              <a:solidFill>
                <a:srgbClr val="000000"/>
              </a:solidFill>
              <a:latin typeface="Arial"/>
              <a:ea typeface="ＭＳ Ｐゴシック"/>
              <a:cs typeface="Arial"/>
            </a:endParaRPr>
          </a:p>
          <a:p>
            <a:pPr algn="l">
              <a:spcBef>
                <a:spcPct val="0"/>
              </a:spcBef>
              <a:spcAft>
                <a:spcPct val="0"/>
              </a:spcAft>
              <a:buSzPts val="1800"/>
              <a:defRPr/>
            </a:pPr>
            <a:r>
              <a:rPr lang="en-US" sz="1600" kern="1200">
                <a:solidFill>
                  <a:srgbClr val="000000"/>
                </a:solidFill>
                <a:latin typeface="Arial"/>
                <a:ea typeface="ＭＳ Ｐゴシック"/>
                <a:cs typeface="Arial"/>
              </a:rPr>
              <a:t>Good consistency between Sentinel-6 Sides A&amp;B: </a:t>
            </a:r>
            <a:r>
              <a:rPr lang="en-US" sz="1600" kern="1200" err="1">
                <a:solidFill>
                  <a:srgbClr val="000000"/>
                </a:solidFill>
                <a:latin typeface="Arial"/>
                <a:ea typeface="ＭＳ Ｐゴシック"/>
                <a:cs typeface="Arial"/>
              </a:rPr>
              <a:t>indistinquishable</a:t>
            </a:r>
            <a:r>
              <a:rPr lang="en-US" sz="1600" kern="1200">
                <a:solidFill>
                  <a:srgbClr val="000000"/>
                </a:solidFill>
                <a:latin typeface="Arial"/>
                <a:ea typeface="ＭＳ Ｐゴシック"/>
                <a:cs typeface="Arial"/>
              </a:rPr>
              <a:t> differences at Harvest</a:t>
            </a:r>
          </a:p>
          <a:p>
            <a:pPr marL="285750" indent="-285750" algn="l">
              <a:spcBef>
                <a:spcPct val="0"/>
              </a:spcBef>
              <a:spcAft>
                <a:spcPct val="0"/>
              </a:spcAft>
              <a:buSzPts val="1800"/>
              <a:buFont typeface="Arial"/>
              <a:buChar char="•"/>
              <a:defRPr/>
            </a:pPr>
            <a:r>
              <a:rPr lang="en-US" sz="1600" kern="1200">
                <a:solidFill>
                  <a:srgbClr val="000000"/>
                </a:solidFill>
                <a:latin typeface="Arial"/>
                <a:ea typeface="ＭＳ Ｐゴシック"/>
                <a:cs typeface="Arial"/>
              </a:rPr>
              <a:t>Absolute (geocentric) SSH slightly high at Harvest: Side A/B MLE-4: +28/30 ± 15 mm</a:t>
            </a:r>
          </a:p>
          <a:p>
            <a:pPr marL="285750" indent="-285750" algn="l">
              <a:spcBef>
                <a:spcPct val="0"/>
              </a:spcBef>
              <a:spcAft>
                <a:spcPct val="0"/>
              </a:spcAft>
              <a:buSzPts val="1800"/>
              <a:buFont typeface="Arial"/>
              <a:buChar char="•"/>
              <a:defRPr/>
            </a:pPr>
            <a:r>
              <a:rPr lang="en-US" sz="1600" kern="1200">
                <a:solidFill>
                  <a:srgbClr val="000000"/>
                </a:solidFill>
                <a:latin typeface="Arial"/>
                <a:ea typeface="ＭＳ Ｐゴシック"/>
                <a:cs typeface="Arial"/>
              </a:rPr>
              <a:t>Relative SSH slightly high at Harvest: Side A/B - Jason-3: +6/+12 ± 4 mm</a:t>
            </a:r>
          </a:p>
          <a:p>
            <a:pPr marL="285750" indent="-285750" algn="l">
              <a:spcBef>
                <a:spcPct val="0"/>
              </a:spcBef>
              <a:spcAft>
                <a:spcPct val="0"/>
              </a:spcAft>
              <a:buSzPts val="1800"/>
              <a:buFont typeface="Arial"/>
              <a:buChar char="•"/>
              <a:defRPr/>
            </a:pPr>
            <a:r>
              <a:rPr lang="en-US" sz="1600" kern="1200">
                <a:solidFill>
                  <a:srgbClr val="000000"/>
                </a:solidFill>
                <a:latin typeface="Arial"/>
                <a:ea typeface="ＭＳ Ｐゴシック"/>
                <a:cs typeface="Arial"/>
              </a:rPr>
              <a:t>Sentinel-6</a:t>
            </a:r>
            <a:r>
              <a:rPr kumimoji="0" lang="en-US" sz="1600" i="0" u="none" strike="noStrike" kern="1200" cap="none" spc="0" normalizeH="0" baseline="0" noProof="0">
                <a:ln>
                  <a:noFill/>
                </a:ln>
                <a:solidFill>
                  <a:srgbClr val="000000"/>
                </a:solidFill>
                <a:effectLst/>
                <a:uLnTx/>
                <a:uFillTx/>
                <a:latin typeface="Arial"/>
                <a:ea typeface="ＭＳ Ｐゴシック"/>
                <a:cs typeface="Arial"/>
              </a:rPr>
              <a:t> AMR-C path delay remains wetter than GPS, by ~1 cm at Harvest.</a:t>
            </a:r>
            <a:endParaRPr lang="en-US" sz="1600" kern="1200">
              <a:solidFill>
                <a:srgbClr val="000000"/>
              </a:solidFill>
              <a:latin typeface="Arial"/>
              <a:ea typeface="ＭＳ Ｐゴシック"/>
              <a:cs typeface="Arial"/>
            </a:endParaRPr>
          </a:p>
          <a:p>
            <a:pPr marL="285750" indent="-285750" algn="l">
              <a:spcBef>
                <a:spcPct val="0"/>
              </a:spcBef>
              <a:spcAft>
                <a:spcPct val="0"/>
              </a:spcAft>
              <a:buSzPts val="1800"/>
              <a:buFont typeface="Arial"/>
              <a:buChar char="•"/>
              <a:defRPr/>
            </a:pPr>
            <a:r>
              <a:rPr kumimoji="0" lang="en-US" sz="1600" i="0" u="none" strike="noStrike" kern="1200" cap="none" spc="0" normalizeH="0" baseline="0" noProof="0">
                <a:ln>
                  <a:noFill/>
                </a:ln>
                <a:solidFill>
                  <a:srgbClr val="000000"/>
                </a:solidFill>
                <a:effectLst/>
                <a:uLnTx/>
                <a:uFillTx/>
                <a:latin typeface="Arial"/>
                <a:ea typeface="ＭＳ Ｐゴシック"/>
                <a:cs typeface="Arial"/>
              </a:rPr>
              <a:t>Harvest comparisons favor dry conditions (mean wet delay &lt; 10 cm).</a:t>
            </a:r>
            <a:endParaRPr lang="en-US" sz="1600" kern="1200">
              <a:solidFill>
                <a:srgbClr val="000000"/>
              </a:solidFill>
              <a:latin typeface="Arial"/>
              <a:ea typeface="ＭＳ Ｐゴシック"/>
              <a:cs typeface="Arial"/>
            </a:endParaRPr>
          </a:p>
          <a:p>
            <a:pPr marL="285750" indent="-285750" algn="l">
              <a:spcBef>
                <a:spcPct val="0"/>
              </a:spcBef>
              <a:spcAft>
                <a:spcPct val="0"/>
              </a:spcAft>
              <a:buSzPts val="1800"/>
              <a:buFont typeface="Arial"/>
              <a:buChar char="•"/>
              <a:defRPr/>
            </a:pPr>
            <a:r>
              <a:rPr kumimoji="0" lang="en-US" sz="1600" i="0" u="none" strike="noStrike" kern="1200" cap="none" spc="0" normalizeH="0" baseline="0" noProof="0">
                <a:ln>
                  <a:noFill/>
                </a:ln>
                <a:solidFill>
                  <a:srgbClr val="000000"/>
                </a:solidFill>
                <a:effectLst/>
                <a:uLnTx/>
                <a:uFillTx/>
                <a:latin typeface="Arial"/>
                <a:ea typeface="ＭＳ Ｐゴシック"/>
                <a:cs typeface="Arial"/>
              </a:rPr>
              <a:t>Results continue to hint at a scale error (differences are smaller for wet overflights).</a:t>
            </a:r>
            <a:endParaRPr lang="en-US" sz="1600" kern="1200">
              <a:solidFill>
                <a:srgbClr val="000000"/>
              </a:solidFill>
              <a:latin typeface="Arial"/>
              <a:ea typeface="ＭＳ Ｐゴシック"/>
              <a:cs typeface="Arial"/>
            </a:endParaRPr>
          </a:p>
          <a:p>
            <a:pPr marL="285750" indent="-285750" algn="l">
              <a:spcBef>
                <a:spcPct val="0"/>
              </a:spcBef>
              <a:spcAft>
                <a:spcPct val="0"/>
              </a:spcAft>
              <a:buSzPts val="1800"/>
              <a:buFont typeface="Arial"/>
              <a:buChar char="•"/>
              <a:defRPr/>
            </a:pPr>
            <a:r>
              <a:rPr kumimoji="0" lang="en-US" sz="1600" i="0" u="none" strike="noStrike" kern="1200" cap="none" spc="0" normalizeH="0" baseline="0" noProof="0">
                <a:ln>
                  <a:noFill/>
                </a:ln>
                <a:solidFill>
                  <a:srgbClr val="000000"/>
                </a:solidFill>
                <a:effectLst/>
                <a:uLnTx/>
                <a:uFillTx/>
                <a:latin typeface="Arial"/>
                <a:ea typeface="ＭＳ Ｐゴシック"/>
                <a:cs typeface="Arial"/>
              </a:rPr>
              <a:t>SWOT SSH bias also slightly high (38 mm).</a:t>
            </a:r>
            <a:endParaRPr lang="en-US" sz="1600" kern="1200">
              <a:solidFill>
                <a:srgbClr val="000000"/>
              </a:solidFill>
              <a:latin typeface="Arial"/>
              <a:ea typeface="ＭＳ Ｐゴシック"/>
              <a:cs typeface="Arial"/>
            </a:endParaRPr>
          </a:p>
          <a:p>
            <a:pPr marL="285750" indent="-285750" algn="l">
              <a:spcBef>
                <a:spcPct val="0"/>
              </a:spcBef>
              <a:spcAft>
                <a:spcPct val="0"/>
              </a:spcAft>
              <a:buSzPts val="1800"/>
              <a:buFont typeface="Arial"/>
              <a:buChar char="•"/>
              <a:defRPr/>
            </a:pPr>
            <a:r>
              <a:rPr kumimoji="0" lang="en-US" sz="1600" i="0" u="none" strike="noStrike" kern="1200" cap="none" spc="0" normalizeH="0" baseline="0" noProof="0">
                <a:ln>
                  <a:noFill/>
                </a:ln>
                <a:solidFill>
                  <a:srgbClr val="000000"/>
                </a:solidFill>
                <a:effectLst/>
                <a:uLnTx/>
                <a:uFillTx/>
                <a:latin typeface="Arial"/>
                <a:ea typeface="ＭＳ Ｐゴシック"/>
                <a:cs typeface="Arial"/>
              </a:rPr>
              <a:t>The Harvest Experiment is well positioned to move forward seamlessly, without the platform itself.</a:t>
            </a:r>
            <a:endParaRPr lang="en-US" sz="1600" kern="1200">
              <a:solidFill>
                <a:srgbClr val="000000"/>
              </a:solidFill>
              <a:latin typeface="Arial"/>
              <a:ea typeface="ＭＳ Ｐゴシック"/>
              <a:cs typeface="Arial"/>
            </a:endParaRPr>
          </a:p>
          <a:p>
            <a:pPr marL="285750" indent="-285750" algn="l">
              <a:spcBef>
                <a:spcPct val="0"/>
              </a:spcBef>
              <a:spcAft>
                <a:spcPct val="0"/>
              </a:spcAft>
              <a:buSzPts val="1800"/>
              <a:buFont typeface="Arial"/>
              <a:buChar char="•"/>
              <a:defRPr/>
            </a:pPr>
            <a:r>
              <a:rPr kumimoji="0" lang="en-US" sz="1600" i="0" u="none" strike="noStrike" kern="1200" cap="none" spc="0" normalizeH="0" baseline="0" noProof="0">
                <a:ln>
                  <a:noFill/>
                </a:ln>
                <a:solidFill>
                  <a:srgbClr val="000000"/>
                </a:solidFill>
                <a:effectLst/>
                <a:uLnTx/>
                <a:uFillTx/>
                <a:latin typeface="Arial"/>
                <a:ea typeface="ＭＳ Ｐゴシック"/>
                <a:cs typeface="Arial"/>
              </a:rPr>
              <a:t>Calibration metrics from GPS buoys are competitive with those from platform, except under high wave conditions.</a:t>
            </a:r>
            <a:endParaRPr lang="en-US" sz="1600" kern="1200">
              <a:solidFill>
                <a:srgbClr val="000000"/>
              </a:solidFill>
              <a:latin typeface="Arial"/>
              <a:ea typeface="ＭＳ Ｐゴシック"/>
              <a:cs typeface="Arial"/>
            </a:endParaRPr>
          </a:p>
          <a:p>
            <a:pPr marL="285750" indent="-285750" algn="l">
              <a:spcBef>
                <a:spcPct val="0"/>
              </a:spcBef>
              <a:spcAft>
                <a:spcPct val="0"/>
              </a:spcAft>
              <a:buSzPts val="1800"/>
              <a:buFont typeface="Arial"/>
              <a:buChar char="•"/>
              <a:defRPr/>
            </a:pPr>
            <a:r>
              <a:rPr kumimoji="0" lang="en-US" sz="1600" i="0" u="none" strike="noStrike" kern="1200" cap="none" spc="0" normalizeH="0" baseline="0" noProof="0">
                <a:ln>
                  <a:noFill/>
                </a:ln>
                <a:solidFill>
                  <a:srgbClr val="000000"/>
                </a:solidFill>
                <a:effectLst/>
                <a:uLnTx/>
                <a:uFillTx/>
                <a:latin typeface="Arial"/>
                <a:ea typeface="ＭＳ Ｐゴシック"/>
                <a:cs typeface="Arial"/>
              </a:rPr>
              <a:t>New results from Vandenberg tide gauge show good consistency with Harvest.</a:t>
            </a:r>
            <a:endParaRPr lang="en-US" sz="1600" kern="1200">
              <a:solidFill>
                <a:srgbClr val="000000"/>
              </a:solidFill>
              <a:latin typeface="Arial"/>
              <a:ea typeface="ＭＳ Ｐゴシック"/>
              <a:cs typeface="Arial"/>
            </a:endParaRPr>
          </a:p>
          <a:p>
            <a:pPr marL="285750" indent="-285750" algn="l">
              <a:spcBef>
                <a:spcPct val="0"/>
              </a:spcBef>
              <a:spcAft>
                <a:spcPct val="0"/>
              </a:spcAft>
              <a:buSzPts val="1800"/>
              <a:buFont typeface="Arial"/>
              <a:buChar char="•"/>
              <a:defRPr/>
            </a:pPr>
            <a:r>
              <a:rPr kumimoji="0" lang="en-US" sz="1600" i="0" u="none" strike="noStrike" kern="1200" cap="none" spc="0" normalizeH="0" baseline="0" noProof="0">
                <a:ln>
                  <a:noFill/>
                </a:ln>
                <a:solidFill>
                  <a:srgbClr val="000000"/>
                </a:solidFill>
                <a:effectLst/>
                <a:uLnTx/>
                <a:uFillTx/>
                <a:latin typeface="Arial"/>
                <a:ea typeface="ＭＳ Ｐゴシック"/>
                <a:cs typeface="Arial"/>
              </a:rPr>
              <a:t>Stable land at Vandenberg is an advantage compared to the platform.</a:t>
            </a:r>
            <a:endParaRPr lang="en-US" sz="1600" kern="1200">
              <a:solidFill>
                <a:srgbClr val="000000"/>
              </a:solidFill>
              <a:latin typeface="Arial"/>
              <a:ea typeface="ＭＳ Ｐゴシック"/>
              <a:cs typeface="Arial"/>
            </a:endParaRPr>
          </a:p>
          <a:p>
            <a:pPr marL="285750" indent="-285750" algn="l">
              <a:spcBef>
                <a:spcPct val="0"/>
              </a:spcBef>
              <a:spcAft>
                <a:spcPct val="0"/>
              </a:spcAft>
              <a:buSzPts val="1800"/>
              <a:buFont typeface="Arial"/>
              <a:buChar char="•"/>
              <a:defRPr/>
            </a:pPr>
            <a:r>
              <a:rPr kumimoji="0" lang="en-US" sz="1600" i="0" u="none" strike="noStrike" kern="1200" cap="none" spc="0" normalizeH="0" baseline="0" noProof="0">
                <a:ln>
                  <a:noFill/>
                </a:ln>
                <a:solidFill>
                  <a:srgbClr val="000000"/>
                </a:solidFill>
                <a:effectLst/>
                <a:uLnTx/>
                <a:uFillTx/>
                <a:latin typeface="Arial"/>
                <a:ea typeface="ＭＳ Ｐゴシック"/>
                <a:cs typeface="Arial"/>
              </a:rPr>
              <a:t>Coupled with assets on Catalina (e.g., Transponder), Harvest will continue to provide insights on current and future altimetric systems.</a:t>
            </a:r>
            <a:endParaRPr lang="en-US" sz="1600">
              <a:latin typeface="Arial"/>
              <a:ea typeface="Calibri"/>
              <a:cs typeface="Calibri"/>
            </a:endParaRPr>
          </a:p>
        </p:txBody>
      </p:sp>
    </p:spTree>
    <p:extLst>
      <p:ext uri="{BB962C8B-B14F-4D97-AF65-F5344CB8AC3E}">
        <p14:creationId xmlns:p14="http://schemas.microsoft.com/office/powerpoint/2010/main" val="1325855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9BA18-73EA-D5FC-E351-EC92229FFE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C172A-45B9-FB86-126D-2E65F816BFDE}"/>
              </a:ext>
            </a:extLst>
          </p:cNvPr>
          <p:cNvSpPr>
            <a:spLocks noGrp="1"/>
          </p:cNvSpPr>
          <p:nvPr>
            <p:ph type="title"/>
          </p:nvPr>
        </p:nvSpPr>
        <p:spPr>
          <a:xfrm>
            <a:off x="-6626" y="236869"/>
            <a:ext cx="9637643" cy="492443"/>
          </a:xfrm>
        </p:spPr>
        <p:txBody>
          <a:bodyPr/>
          <a:lstStyle/>
          <a:p>
            <a:r>
              <a:rPr lang="en-US" sz="3200"/>
              <a:t>S3VT-S6VT-OSTST summaries and recommendations</a:t>
            </a:r>
          </a:p>
        </p:txBody>
      </p:sp>
      <p:sp>
        <p:nvSpPr>
          <p:cNvPr id="3" name="TextBox 2">
            <a:extLst>
              <a:ext uri="{FF2B5EF4-FFF2-40B4-BE49-F238E27FC236}">
                <a16:creationId xmlns:a16="http://schemas.microsoft.com/office/drawing/2014/main" id="{AE80AD86-6E2B-1837-481A-20DB1207CD05}"/>
              </a:ext>
            </a:extLst>
          </p:cNvPr>
          <p:cNvSpPr txBox="1"/>
          <p:nvPr/>
        </p:nvSpPr>
        <p:spPr>
          <a:xfrm>
            <a:off x="304800" y="1295400"/>
            <a:ext cx="11582400" cy="2862322"/>
          </a:xfrm>
          <a:prstGeom prst="rect">
            <a:avLst/>
          </a:prstGeom>
          <a:noFill/>
        </p:spPr>
        <p:txBody>
          <a:bodyPr wrap="square" lIns="91440" tIns="45720" rIns="91440" bIns="45720" anchor="t">
            <a:spAutoFit/>
          </a:bodyPr>
          <a:lstStyle/>
          <a:p>
            <a:r>
              <a:rPr lang="en-GB"/>
              <a:t>Copernicus POD Service: </a:t>
            </a:r>
            <a:r>
              <a:rPr lang="en-US"/>
              <a:t>Status of the Copernicus Sentinel Satellite Orbit Determination</a:t>
            </a:r>
          </a:p>
          <a:p>
            <a:pPr marL="0" marR="0">
              <a:spcBef>
                <a:spcPts val="0"/>
              </a:spcBef>
              <a:spcAft>
                <a:spcPts val="0"/>
              </a:spcAft>
            </a:pPr>
            <a:r>
              <a:rPr lang="en-US" sz="1800">
                <a:effectLst/>
                <a:latin typeface="+mn-lt"/>
                <a:ea typeface="Aptos" panose="020B0004020202020204" pitchFamily="34" charset="0"/>
                <a:cs typeface="Times New Roman"/>
              </a:rPr>
              <a:t>(Fernandez C, Muñoz M, Fernandez J, Peter H, </a:t>
            </a:r>
            <a:r>
              <a:rPr lang="en-US" err="1">
                <a:latin typeface="+mn-lt"/>
                <a:ea typeface="Aptos" panose="020B0004020202020204" pitchFamily="34" charset="0"/>
                <a:cs typeface="Times New Roman"/>
              </a:rPr>
              <a:t>Féménias</a:t>
            </a:r>
            <a:r>
              <a:rPr lang="en-US" sz="1800">
                <a:effectLst/>
                <a:latin typeface="+mn-lt"/>
                <a:ea typeface="Aptos" panose="020B0004020202020204" pitchFamily="34" charset="0"/>
                <a:cs typeface="Times New Roman"/>
              </a:rPr>
              <a:t> P, Nogueira-</a:t>
            </a:r>
            <a:r>
              <a:rPr lang="en-US" sz="1800" err="1">
                <a:effectLst/>
                <a:latin typeface="+mn-lt"/>
                <a:ea typeface="Aptos" panose="020B0004020202020204" pitchFamily="34" charset="0"/>
                <a:cs typeface="Times New Roman"/>
              </a:rPr>
              <a:t>Loddo</a:t>
            </a:r>
            <a:r>
              <a:rPr lang="en-US" sz="1800">
                <a:effectLst/>
                <a:latin typeface="+mn-lt"/>
                <a:ea typeface="Aptos" panose="020B0004020202020204" pitchFamily="34" charset="0"/>
                <a:cs typeface="Times New Roman"/>
              </a:rPr>
              <a:t> C)</a:t>
            </a:r>
          </a:p>
          <a:p>
            <a:endParaRPr lang="en-GB"/>
          </a:p>
          <a:p>
            <a:pPr marL="285750" lvl="1" indent="-285750">
              <a:buFont typeface="Arial" panose="020B0604020202020204" pitchFamily="34" charset="0"/>
              <a:buChar char="•"/>
            </a:pPr>
            <a:r>
              <a:rPr lang="en-US"/>
              <a:t>We have tested and implemented updates to our current processing for POD (std2006_cs21).</a:t>
            </a:r>
          </a:p>
          <a:p>
            <a:pPr marL="285750" lvl="1" indent="-285750">
              <a:buFont typeface="Arial" panose="020B0604020202020204" pitchFamily="34" charset="0"/>
              <a:buChar char="•"/>
            </a:pPr>
            <a:r>
              <a:rPr lang="en-US"/>
              <a:t>The new orbits based on the ITRF2020, the grgs_rl05 gravity model, (and including SLR+COSTG for S6a) and the Conrad et al. (2023) micromodel for Sentinel-6A – show consistent improvements, (e.g. wr.t. altimeter crossovers).</a:t>
            </a:r>
          </a:p>
          <a:p>
            <a:pPr marL="285750" lvl="1" indent="-285750">
              <a:buFont typeface="Arial" panose="020B0604020202020204" pitchFamily="34" charset="0"/>
              <a:buChar char="•"/>
            </a:pPr>
            <a:r>
              <a:rPr lang="en-US"/>
              <a:t>We have computed the impact on the radial orbits and the GMSL of these improvements, and they are &lt; 0.1 mm/</a:t>
            </a:r>
            <a:r>
              <a:rPr lang="en-US" err="1"/>
              <a:t>yr</a:t>
            </a:r>
            <a:r>
              <a:rPr lang="en-US"/>
              <a:t> on the global rate.</a:t>
            </a:r>
          </a:p>
          <a:p>
            <a:pPr marL="285750" lvl="1" indent="-285750">
              <a:buFont typeface="Arial" panose="020B0604020202020204" pitchFamily="34" charset="0"/>
              <a:buChar char="•"/>
            </a:pPr>
            <a:r>
              <a:rPr lang="en-US"/>
              <a:t>Some further improvements need to be implemented: e.g. new GOT5.X from R. Ray.</a:t>
            </a:r>
          </a:p>
        </p:txBody>
      </p:sp>
    </p:spTree>
    <p:extLst>
      <p:ext uri="{BB962C8B-B14F-4D97-AF65-F5344CB8AC3E}">
        <p14:creationId xmlns:p14="http://schemas.microsoft.com/office/powerpoint/2010/main" val="2567571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9BA18-73EA-D5FC-E351-EC92229FFE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C172A-45B9-FB86-126D-2E65F816BFDE}"/>
              </a:ext>
            </a:extLst>
          </p:cNvPr>
          <p:cNvSpPr>
            <a:spLocks noGrp="1"/>
          </p:cNvSpPr>
          <p:nvPr>
            <p:ph type="title"/>
          </p:nvPr>
        </p:nvSpPr>
        <p:spPr>
          <a:xfrm>
            <a:off x="-6626" y="236869"/>
            <a:ext cx="9637643" cy="492443"/>
          </a:xfrm>
        </p:spPr>
        <p:txBody>
          <a:bodyPr/>
          <a:lstStyle/>
          <a:p>
            <a:r>
              <a:rPr lang="en-US" sz="3200"/>
              <a:t>S3VT-S6VT-OSTST summaries and recommendations</a:t>
            </a:r>
          </a:p>
        </p:txBody>
      </p:sp>
      <p:sp>
        <p:nvSpPr>
          <p:cNvPr id="3" name="TextBox 2">
            <a:extLst>
              <a:ext uri="{FF2B5EF4-FFF2-40B4-BE49-F238E27FC236}">
                <a16:creationId xmlns:a16="http://schemas.microsoft.com/office/drawing/2014/main" id="{AE80AD86-6E2B-1837-481A-20DB1207CD05}"/>
              </a:ext>
            </a:extLst>
          </p:cNvPr>
          <p:cNvSpPr txBox="1"/>
          <p:nvPr/>
        </p:nvSpPr>
        <p:spPr>
          <a:xfrm>
            <a:off x="304800" y="1295400"/>
            <a:ext cx="11582400" cy="5416868"/>
          </a:xfrm>
          <a:prstGeom prst="rect">
            <a:avLst/>
          </a:prstGeom>
          <a:noFill/>
        </p:spPr>
        <p:txBody>
          <a:bodyPr wrap="square" lIns="91440" tIns="45720" rIns="91440" bIns="45720" anchor="t">
            <a:spAutoFit/>
          </a:bodyPr>
          <a:lstStyle/>
          <a:p>
            <a:pPr marL="0" marR="0">
              <a:spcBef>
                <a:spcPts val="0"/>
              </a:spcBef>
              <a:spcAft>
                <a:spcPts val="0"/>
              </a:spcAft>
            </a:pPr>
            <a:r>
              <a:rPr lang="en-US" sz="1800">
                <a:effectLst/>
                <a:latin typeface="+mn-lt"/>
                <a:ea typeface="Aptos" panose="020B0004020202020204" pitchFamily="34" charset="0"/>
                <a:cs typeface="Times New Roman"/>
              </a:rPr>
              <a:t>GDR-G Altimetry Standards (F.G. Lemoine, N.P. Zelensky, B.D. Beckley, X. Yang, </a:t>
            </a:r>
          </a:p>
          <a:p>
            <a:pPr marL="0" marR="0">
              <a:spcBef>
                <a:spcPts val="0"/>
              </a:spcBef>
              <a:spcAft>
                <a:spcPts val="0"/>
              </a:spcAft>
            </a:pPr>
            <a:r>
              <a:rPr lang="en-US" sz="1800">
                <a:effectLst/>
                <a:latin typeface="+mn-lt"/>
                <a:ea typeface="Aptos" panose="020B0004020202020204" pitchFamily="34" charset="0"/>
                <a:cs typeface="Times New Roman"/>
              </a:rPr>
              <a:t>T. Thomas, S.B. </a:t>
            </a:r>
            <a:r>
              <a:rPr lang="en-US" sz="1800" err="1">
                <a:effectLst/>
                <a:latin typeface="+mn-lt"/>
                <a:ea typeface="Aptos" panose="020B0004020202020204" pitchFamily="34" charset="0"/>
                <a:cs typeface="Times New Roman"/>
              </a:rPr>
              <a:t>Luthcke</a:t>
            </a:r>
            <a:r>
              <a:rPr lang="en-US" sz="1800">
                <a:effectLst/>
                <a:latin typeface="+mn-lt"/>
                <a:ea typeface="Aptos" panose="020B0004020202020204" pitchFamily="34" charset="0"/>
                <a:cs typeface="Times New Roman"/>
              </a:rPr>
              <a:t>, T. Pennington, D.S. Chinn)</a:t>
            </a:r>
          </a:p>
          <a:p>
            <a:pPr marL="0" marR="0">
              <a:spcBef>
                <a:spcPts val="0"/>
              </a:spcBef>
              <a:spcAft>
                <a:spcPts val="0"/>
              </a:spcAft>
            </a:pPr>
            <a:endParaRPr lang="en-US" sz="1800">
              <a:effectLst/>
              <a:latin typeface="+mn-lt"/>
              <a:ea typeface="Aptos" panose="020B0004020202020204" pitchFamily="34" charset="0"/>
              <a:cs typeface="Times New Roman" panose="02020603050405020304" pitchFamily="18" charset="0"/>
            </a:endParaRPr>
          </a:p>
          <a:p>
            <a:pPr marL="285750" indent="-285750">
              <a:buFont typeface="Arial"/>
              <a:buChar char="•"/>
            </a:pPr>
            <a:r>
              <a:rPr lang="en-US" sz="1600"/>
              <a:t>We have tested and implemented updates to our current processing for POD (std2006_cs21).</a:t>
            </a:r>
          </a:p>
          <a:p>
            <a:pPr marL="285750" lvl="1" indent="-285750">
              <a:buFont typeface="Arial" panose="020B0604020202020204" pitchFamily="34" charset="0"/>
              <a:buChar char="•"/>
            </a:pPr>
            <a:r>
              <a:rPr lang="en-US" sz="1600"/>
              <a:t>The new orbits based on the ITRF2020, the grgs_rl05 gravity model, (and including SLR+COSTG for S6a) and the Conrad et al. (2023) micromodel for Sentinel-6A – show consistent improvements, (e.g. wr.t. altimeter crossovers).</a:t>
            </a:r>
          </a:p>
          <a:p>
            <a:pPr marL="285750" lvl="1" indent="-285750">
              <a:buFont typeface="Arial" panose="020B0604020202020204" pitchFamily="34" charset="0"/>
              <a:buChar char="•"/>
            </a:pPr>
            <a:r>
              <a:rPr lang="en-US" sz="1600"/>
              <a:t>We have computed the impact on the radial orbits and the GMSL of these improvements, and they are &lt; 0.1 mm/</a:t>
            </a:r>
            <a:r>
              <a:rPr lang="en-US" sz="1600" err="1"/>
              <a:t>yr</a:t>
            </a:r>
            <a:r>
              <a:rPr lang="en-US" sz="1600"/>
              <a:t> on the global rate.</a:t>
            </a:r>
          </a:p>
          <a:p>
            <a:pPr marL="285750" lvl="1" indent="-285750">
              <a:buFont typeface="Arial" panose="020B0604020202020204" pitchFamily="34" charset="0"/>
              <a:buChar char="•"/>
            </a:pPr>
            <a:r>
              <a:rPr lang="en-US" sz="1600"/>
              <a:t>Some further improvements need to be implemented: e.g. new GOT5.X from R. Ray.</a:t>
            </a:r>
          </a:p>
          <a:p>
            <a:pPr lvl="1"/>
            <a:endParaRPr lang="en-US" b="1"/>
          </a:p>
          <a:p>
            <a:pPr lvl="1"/>
            <a:r>
              <a:rPr lang="en-US" b="1"/>
              <a:t>Recommendations</a:t>
            </a:r>
            <a:endParaRPr lang="en-US"/>
          </a:p>
          <a:p>
            <a:pPr marL="285750" lvl="1" indent="-285750">
              <a:buFont typeface="Arial" panose="020B0604020202020204" pitchFamily="34" charset="0"/>
              <a:buChar char="•"/>
            </a:pPr>
            <a:r>
              <a:rPr lang="en-US" sz="1600"/>
              <a:t>We need to complete the comparisons of the new generation of orbits (POE-G, JPL reduced-dynamic, GSFC </a:t>
            </a:r>
            <a:r>
              <a:rPr lang="en-US" sz="1600" err="1"/>
              <a:t>etc</a:t>
            </a:r>
            <a:r>
              <a:rPr lang="en-US" sz="1600"/>
              <a:t>) all based on ITRF2020 and improved background models.</a:t>
            </a:r>
          </a:p>
          <a:p>
            <a:pPr marL="285750" lvl="1" indent="-285750">
              <a:buFont typeface="Arial" panose="020B0604020202020204" pitchFamily="34" charset="0"/>
              <a:buChar char="•"/>
            </a:pPr>
            <a:r>
              <a:rPr lang="en-US" sz="1600"/>
              <a:t>We need to isolate the differences in our respective orbits for the different satellites that are caused by </a:t>
            </a:r>
            <a:r>
              <a:rPr lang="en-US" sz="1600" err="1"/>
              <a:t>geocenter</a:t>
            </a:r>
            <a:r>
              <a:rPr lang="en-US" sz="1600"/>
              <a:t> or nonconservative force modelling.</a:t>
            </a:r>
          </a:p>
          <a:p>
            <a:pPr marL="285750" lvl="1" indent="-285750">
              <a:buFont typeface="Arial" panose="020B0604020202020204" pitchFamily="34" charset="0"/>
              <a:buChar char="•"/>
            </a:pPr>
            <a:r>
              <a:rPr lang="en-US" sz="1600"/>
              <a:t>The sea level processing teams need to adopt consistently the new standards, and no longer rely on the ITRF2014-based and stale-gravity-model-based orbits, which are now out-of-date.</a:t>
            </a:r>
          </a:p>
          <a:p>
            <a:pPr marL="285750" lvl="1" indent="-285750">
              <a:buFont typeface="Arial" panose="020B0604020202020204" pitchFamily="34" charset="0"/>
              <a:buChar char="•"/>
            </a:pPr>
            <a:r>
              <a:rPr lang="en-US" sz="1600"/>
              <a:t>We need a routine   production and delivery of a static and time-variable gravity derived from GRACE, GRACE-FO and SLR processing. This is important to avoid geographically correlated differences in orbits that can amount to a few tenths of mm/yr.</a:t>
            </a:r>
          </a:p>
          <a:p>
            <a:pPr marL="285750" lvl="1" indent="-285750">
              <a:buFont typeface="Arial" panose="020B0604020202020204" pitchFamily="34" charset="0"/>
              <a:buChar char="•"/>
            </a:pPr>
            <a:r>
              <a:rPr lang="en-US" sz="1600"/>
              <a:t>Continued effort to improve non-conservative force modelling on S6A is required.</a:t>
            </a:r>
            <a:endParaRPr lang="en-US" sz="1800">
              <a:effectLst/>
              <a:latin typeface="+mn-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8807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9BA18-73EA-D5FC-E351-EC92229FFE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C172A-45B9-FB86-126D-2E65F816BFDE}"/>
              </a:ext>
            </a:extLst>
          </p:cNvPr>
          <p:cNvSpPr>
            <a:spLocks noGrp="1"/>
          </p:cNvSpPr>
          <p:nvPr>
            <p:ph type="title"/>
          </p:nvPr>
        </p:nvSpPr>
        <p:spPr>
          <a:xfrm>
            <a:off x="-6626" y="236869"/>
            <a:ext cx="9637643" cy="492443"/>
          </a:xfrm>
        </p:spPr>
        <p:txBody>
          <a:bodyPr/>
          <a:lstStyle/>
          <a:p>
            <a:r>
              <a:rPr lang="en-US" sz="3200"/>
              <a:t>S3VT-S6VT-OSTST summaries and recommendations</a:t>
            </a:r>
          </a:p>
        </p:txBody>
      </p:sp>
      <p:sp>
        <p:nvSpPr>
          <p:cNvPr id="3" name="TextBox 2">
            <a:extLst>
              <a:ext uri="{FF2B5EF4-FFF2-40B4-BE49-F238E27FC236}">
                <a16:creationId xmlns:a16="http://schemas.microsoft.com/office/drawing/2014/main" id="{AE80AD86-6E2B-1837-481A-20DB1207CD05}"/>
              </a:ext>
            </a:extLst>
          </p:cNvPr>
          <p:cNvSpPr txBox="1"/>
          <p:nvPr/>
        </p:nvSpPr>
        <p:spPr>
          <a:xfrm>
            <a:off x="304800" y="1295400"/>
            <a:ext cx="11582400" cy="5663089"/>
          </a:xfrm>
          <a:prstGeom prst="rect">
            <a:avLst/>
          </a:prstGeom>
          <a:noFill/>
        </p:spPr>
        <p:txBody>
          <a:bodyPr wrap="square">
            <a:spAutoFit/>
          </a:bodyPr>
          <a:lstStyle/>
          <a:p>
            <a:pPr marL="0" marR="0">
              <a:spcBef>
                <a:spcPts val="0"/>
              </a:spcBef>
              <a:spcAft>
                <a:spcPts val="0"/>
              </a:spcAft>
            </a:pPr>
            <a:r>
              <a:rPr lang="en-US" sz="1800">
                <a:effectLst/>
                <a:latin typeface="+mn-lt"/>
                <a:ea typeface="Aptos" panose="020B0004020202020204" pitchFamily="34" charset="0"/>
                <a:cs typeface="Times New Roman" panose="02020603050405020304" pitchFamily="18" charset="0"/>
              </a:rPr>
              <a:t>St3TART-FO: Fiducial Reference Measurements for Sentinel-3 Hydro-</a:t>
            </a:r>
            <a:r>
              <a:rPr lang="en-US" sz="1800" err="1">
                <a:effectLst/>
                <a:latin typeface="+mn-lt"/>
                <a:ea typeface="Aptos" panose="020B0004020202020204" pitchFamily="34" charset="0"/>
                <a:cs typeface="Times New Roman" panose="02020603050405020304" pitchFamily="18" charset="0"/>
              </a:rPr>
              <a:t>Cryo</a:t>
            </a:r>
            <a:r>
              <a:rPr lang="en-US" sz="1800">
                <a:effectLst/>
                <a:latin typeface="+mn-lt"/>
                <a:ea typeface="Aptos" panose="020B0004020202020204" pitchFamily="34" charset="0"/>
                <a:cs typeface="Times New Roman" panose="02020603050405020304" pitchFamily="18" charset="0"/>
              </a:rPr>
              <a:t> Altimetry products and beyond</a:t>
            </a:r>
          </a:p>
          <a:p>
            <a:pPr marL="0" marR="0">
              <a:spcBef>
                <a:spcPts val="0"/>
              </a:spcBef>
              <a:spcAft>
                <a:spcPts val="0"/>
              </a:spcAft>
            </a:pPr>
            <a:r>
              <a:rPr lang="en-US" sz="1400">
                <a:effectLst/>
                <a:latin typeface="+mn-lt"/>
                <a:ea typeface="Aptos" panose="020B0004020202020204" pitchFamily="34" charset="0"/>
                <a:cs typeface="Times New Roman" panose="02020603050405020304" pitchFamily="18" charset="0"/>
              </a:rPr>
              <a:t>(C. Miller, J-C. Poisson, N. Picot, H. </a:t>
            </a:r>
            <a:r>
              <a:rPr lang="en-US" sz="1400" err="1">
                <a:effectLst/>
                <a:latin typeface="+mn-lt"/>
                <a:ea typeface="Aptos" panose="020B0004020202020204" pitchFamily="34" charset="0"/>
                <a:cs typeface="Times New Roman" panose="02020603050405020304" pitchFamily="18" charset="0"/>
              </a:rPr>
              <a:t>Skourup</a:t>
            </a:r>
            <a:r>
              <a:rPr lang="en-US" sz="1400">
                <a:effectLst/>
                <a:latin typeface="+mn-lt"/>
                <a:ea typeface="Aptos" panose="020B0004020202020204" pitchFamily="34" charset="0"/>
                <a:cs typeface="Times New Roman" panose="02020603050405020304" pitchFamily="18" charset="0"/>
              </a:rPr>
              <a:t>, S. Fleury, V. Favier, G. Picard, G. </a:t>
            </a:r>
            <a:r>
              <a:rPr lang="en-US" sz="1400" err="1">
                <a:effectLst/>
                <a:latin typeface="+mn-lt"/>
                <a:ea typeface="Aptos" panose="020B0004020202020204" pitchFamily="34" charset="0"/>
                <a:cs typeface="Times New Roman" panose="02020603050405020304" pitchFamily="18" charset="0"/>
              </a:rPr>
              <a:t>Moholdt</a:t>
            </a:r>
            <a:r>
              <a:rPr lang="en-US" sz="1400">
                <a:effectLst/>
                <a:latin typeface="+mn-lt"/>
                <a:ea typeface="Aptos" panose="020B0004020202020204" pitchFamily="34" charset="0"/>
                <a:cs typeface="Times New Roman" panose="02020603050405020304" pitchFamily="18" charset="0"/>
              </a:rPr>
              <a:t>, E. </a:t>
            </a:r>
            <a:r>
              <a:rPr lang="en-US" sz="1400" err="1">
                <a:effectLst/>
                <a:latin typeface="+mn-lt"/>
                <a:ea typeface="Aptos" panose="020B0004020202020204" pitchFamily="34" charset="0"/>
                <a:cs typeface="Times New Roman" panose="02020603050405020304" pitchFamily="18" charset="0"/>
              </a:rPr>
              <a:t>Woolliams</a:t>
            </a:r>
            <a:r>
              <a:rPr lang="en-US" sz="1400">
                <a:effectLst/>
                <a:latin typeface="+mn-lt"/>
                <a:ea typeface="Aptos" panose="020B0004020202020204" pitchFamily="34" charset="0"/>
                <a:cs typeface="Times New Roman" panose="02020603050405020304" pitchFamily="18" charset="0"/>
              </a:rPr>
              <a:t>, S. </a:t>
            </a:r>
            <a:r>
              <a:rPr lang="en-US" sz="1400" err="1">
                <a:effectLst/>
                <a:latin typeface="+mn-lt"/>
                <a:ea typeface="Aptos" panose="020B0004020202020204" pitchFamily="34" charset="0"/>
                <a:cs typeface="Times New Roman" panose="02020603050405020304" pitchFamily="18" charset="0"/>
              </a:rPr>
              <a:t>Behnia</a:t>
            </a:r>
            <a:r>
              <a:rPr lang="en-US" sz="1400">
                <a:effectLst/>
                <a:latin typeface="+mn-lt"/>
                <a:ea typeface="Aptos" panose="020B0004020202020204" pitchFamily="34" charset="0"/>
                <a:cs typeface="Times New Roman" panose="02020603050405020304" pitchFamily="18" charset="0"/>
              </a:rPr>
              <a:t>, E. Le Merle, V. Boulenger, R. Ferrari, D. Segura, J. </a:t>
            </a:r>
            <a:r>
              <a:rPr lang="en-US" sz="1400" err="1">
                <a:effectLst/>
                <a:latin typeface="+mn-lt"/>
                <a:ea typeface="Aptos" panose="020B0004020202020204" pitchFamily="34" charset="0"/>
                <a:cs typeface="Times New Roman" panose="02020603050405020304" pitchFamily="18" charset="0"/>
              </a:rPr>
              <a:t>Sabalbal</a:t>
            </a:r>
            <a:r>
              <a:rPr lang="en-US" sz="1400">
                <a:effectLst/>
                <a:latin typeface="+mn-lt"/>
                <a:ea typeface="Aptos" panose="020B0004020202020204" pitchFamily="34" charset="0"/>
                <a:cs typeface="Times New Roman" panose="02020603050405020304" pitchFamily="18" charset="0"/>
              </a:rPr>
              <a:t>, M. </a:t>
            </a:r>
            <a:r>
              <a:rPr lang="en-US" sz="1400" err="1">
                <a:effectLst/>
                <a:latin typeface="+mn-lt"/>
                <a:ea typeface="Aptos" panose="020B0004020202020204" pitchFamily="34" charset="0"/>
                <a:cs typeface="Times New Roman" panose="02020603050405020304" pitchFamily="18" charset="0"/>
              </a:rPr>
              <a:t>Dechamp</a:t>
            </a:r>
            <a:r>
              <a:rPr lang="en-US" sz="1400">
                <a:effectLst/>
                <a:latin typeface="+mn-lt"/>
                <a:ea typeface="Aptos" panose="020B0004020202020204" pitchFamily="34" charset="0"/>
                <a:cs typeface="Times New Roman" panose="02020603050405020304" pitchFamily="18" charset="0"/>
              </a:rPr>
              <a:t>-Guillaume, V. </a:t>
            </a:r>
            <a:r>
              <a:rPr lang="en-US" sz="1400" err="1">
                <a:effectLst/>
                <a:latin typeface="+mn-lt"/>
                <a:ea typeface="Aptos" panose="020B0004020202020204" pitchFamily="34" charset="0"/>
                <a:cs typeface="Times New Roman" panose="02020603050405020304" pitchFamily="18" charset="0"/>
              </a:rPr>
              <a:t>Fouqueau</a:t>
            </a:r>
            <a:r>
              <a:rPr lang="en-US" sz="1400">
                <a:effectLst/>
                <a:latin typeface="+mn-lt"/>
                <a:ea typeface="Aptos" panose="020B0004020202020204" pitchFamily="34" charset="0"/>
                <a:cs typeface="Times New Roman" panose="02020603050405020304" pitchFamily="18" charset="0"/>
              </a:rPr>
              <a:t>, R. Lopez, C. Yanez, J. </a:t>
            </a:r>
            <a:r>
              <a:rPr lang="en-US" sz="1400" err="1">
                <a:effectLst/>
                <a:latin typeface="+mn-lt"/>
                <a:ea typeface="Aptos" panose="020B0004020202020204" pitchFamily="34" charset="0"/>
                <a:cs typeface="Times New Roman" panose="02020603050405020304" pitchFamily="18" charset="0"/>
              </a:rPr>
              <a:t>Lefebve</a:t>
            </a:r>
            <a:r>
              <a:rPr lang="en-US" sz="1400">
                <a:effectLst/>
                <a:latin typeface="+mn-lt"/>
                <a:ea typeface="Aptos" panose="020B0004020202020204" pitchFamily="34" charset="0"/>
                <a:cs typeface="Times New Roman" panose="02020603050405020304" pitchFamily="18" charset="0"/>
              </a:rPr>
              <a:t>, R. F. Hansen, S. Simonsen, </a:t>
            </a:r>
            <a:r>
              <a:rPr lang="en-US" sz="1400" err="1">
                <a:effectLst/>
                <a:latin typeface="+mn-lt"/>
                <a:ea typeface="Aptos" panose="020B0004020202020204" pitchFamily="34" charset="0"/>
                <a:cs typeface="Times New Roman" panose="02020603050405020304" pitchFamily="18" charset="0"/>
              </a:rPr>
              <a:t>S.Hvidegaard</a:t>
            </a:r>
            <a:r>
              <a:rPr lang="en-US" sz="1400">
                <a:effectLst/>
                <a:latin typeface="+mn-lt"/>
                <a:ea typeface="Aptos" panose="020B0004020202020204" pitchFamily="34" charset="0"/>
                <a:cs typeface="Times New Roman" panose="02020603050405020304" pitchFamily="18" charset="0"/>
              </a:rPr>
              <a:t>, L. Arnaud, E. </a:t>
            </a:r>
            <a:r>
              <a:rPr lang="en-US" sz="1400" err="1">
                <a:effectLst/>
                <a:latin typeface="+mn-lt"/>
                <a:ea typeface="Aptos" panose="020B0004020202020204" pitchFamily="34" charset="0"/>
                <a:cs typeface="Times New Roman" panose="02020603050405020304" pitchFamily="18" charset="0"/>
              </a:rPr>
              <a:t>Lemeur</a:t>
            </a:r>
            <a:r>
              <a:rPr lang="en-US" sz="1400">
                <a:effectLst/>
                <a:latin typeface="+mn-lt"/>
                <a:ea typeface="Aptos" panose="020B0004020202020204" pitchFamily="34" charset="0"/>
                <a:cs typeface="Times New Roman" panose="02020603050405020304" pitchFamily="18" charset="0"/>
              </a:rPr>
              <a:t>, C. Haas, T. </a:t>
            </a:r>
            <a:r>
              <a:rPr lang="en-US" sz="1400" err="1">
                <a:effectLst/>
                <a:latin typeface="+mn-lt"/>
                <a:ea typeface="Aptos" panose="020B0004020202020204" pitchFamily="34" charset="0"/>
                <a:cs typeface="Times New Roman" panose="02020603050405020304" pitchFamily="18" charset="0"/>
              </a:rPr>
              <a:t>Krumpen</a:t>
            </a:r>
            <a:r>
              <a:rPr lang="en-US" sz="1400">
                <a:effectLst/>
                <a:latin typeface="+mn-lt"/>
                <a:ea typeface="Aptos" panose="020B0004020202020204" pitchFamily="34" charset="0"/>
                <a:cs typeface="Times New Roman" panose="02020603050405020304" pitchFamily="18" charset="0"/>
              </a:rPr>
              <a:t>, N. </a:t>
            </a:r>
            <a:r>
              <a:rPr lang="en-US" sz="1400" err="1">
                <a:effectLst/>
                <a:latin typeface="+mn-lt"/>
                <a:ea typeface="Aptos" panose="020B0004020202020204" pitchFamily="34" charset="0"/>
                <a:cs typeface="Times New Roman" panose="02020603050405020304" pitchFamily="18" charset="0"/>
              </a:rPr>
              <a:t>Taburet</a:t>
            </a:r>
            <a:r>
              <a:rPr lang="en-US" sz="1400">
                <a:effectLst/>
                <a:latin typeface="+mn-lt"/>
                <a:ea typeface="Aptos" panose="020B0004020202020204" pitchFamily="34" charset="0"/>
                <a:cs typeface="Times New Roman" panose="02020603050405020304" pitchFamily="18" charset="0"/>
              </a:rPr>
              <a:t>, J. </a:t>
            </a:r>
            <a:r>
              <a:rPr lang="en-US" sz="1400" err="1">
                <a:effectLst/>
                <a:latin typeface="+mn-lt"/>
                <a:ea typeface="Aptos" panose="020B0004020202020204" pitchFamily="34" charset="0"/>
                <a:cs typeface="Times New Roman" panose="02020603050405020304" pitchFamily="18" charset="0"/>
              </a:rPr>
              <a:t>Renou</a:t>
            </a:r>
            <a:r>
              <a:rPr lang="en-US" sz="1400">
                <a:effectLst/>
                <a:latin typeface="+mn-lt"/>
                <a:ea typeface="Aptos" panose="020B0004020202020204" pitchFamily="34" charset="0"/>
                <a:cs typeface="Times New Roman" panose="02020603050405020304" pitchFamily="18" charset="0"/>
              </a:rPr>
              <a:t>, M. </a:t>
            </a:r>
            <a:r>
              <a:rPr lang="en-US" sz="1400" err="1">
                <a:effectLst/>
                <a:latin typeface="+mn-lt"/>
                <a:ea typeface="Aptos" panose="020B0004020202020204" pitchFamily="34" charset="0"/>
                <a:cs typeface="Times New Roman" panose="02020603050405020304" pitchFamily="18" charset="0"/>
              </a:rPr>
              <a:t>Chapellier</a:t>
            </a:r>
            <a:r>
              <a:rPr lang="en-US" sz="1400">
                <a:effectLst/>
                <a:latin typeface="+mn-lt"/>
                <a:ea typeface="Aptos" panose="020B0004020202020204" pitchFamily="34" charset="0"/>
                <a:cs typeface="Times New Roman" panose="02020603050405020304" pitchFamily="18" charset="0"/>
              </a:rPr>
              <a:t>, J. </a:t>
            </a:r>
            <a:r>
              <a:rPr lang="en-US" sz="1400" err="1">
                <a:effectLst/>
                <a:latin typeface="+mn-lt"/>
                <a:ea typeface="Aptos" panose="020B0004020202020204" pitchFamily="34" charset="0"/>
                <a:cs typeface="Times New Roman" panose="02020603050405020304" pitchFamily="18" charset="0"/>
              </a:rPr>
              <a:t>Aublanc</a:t>
            </a:r>
            <a:r>
              <a:rPr lang="en-US" sz="1400">
                <a:effectLst/>
                <a:latin typeface="+mn-lt"/>
                <a:ea typeface="Aptos" panose="020B0004020202020204" pitchFamily="34" charset="0"/>
                <a:cs typeface="Times New Roman" panose="02020603050405020304" pitchFamily="18" charset="0"/>
              </a:rPr>
              <a:t>, A. </a:t>
            </a:r>
            <a:r>
              <a:rPr lang="en-US" sz="1400" err="1">
                <a:effectLst/>
                <a:latin typeface="+mn-lt"/>
                <a:ea typeface="Aptos" panose="020B0004020202020204" pitchFamily="34" charset="0"/>
                <a:cs typeface="Times New Roman" panose="02020603050405020304" pitchFamily="18" charset="0"/>
              </a:rPr>
              <a:t>Tarpanelli</a:t>
            </a:r>
            <a:r>
              <a:rPr lang="en-US" sz="1400">
                <a:effectLst/>
                <a:latin typeface="+mn-lt"/>
                <a:ea typeface="Aptos" panose="020B0004020202020204" pitchFamily="34" charset="0"/>
                <a:cs typeface="Times New Roman" panose="02020603050405020304" pitchFamily="18" charset="0"/>
              </a:rPr>
              <a:t> , N. </a:t>
            </a:r>
            <a:r>
              <a:rPr lang="en-US" sz="1400" err="1">
                <a:effectLst/>
                <a:latin typeface="+mn-lt"/>
                <a:ea typeface="Aptos" panose="020B0004020202020204" pitchFamily="34" charset="0"/>
                <a:cs typeface="Times New Roman" panose="02020603050405020304" pitchFamily="18" charset="0"/>
              </a:rPr>
              <a:t>Sneeuw</a:t>
            </a:r>
            <a:r>
              <a:rPr lang="en-US" sz="1400">
                <a:effectLst/>
                <a:latin typeface="+mn-lt"/>
                <a:ea typeface="Aptos" panose="020B0004020202020204" pitchFamily="34" charset="0"/>
                <a:cs typeface="Times New Roman" panose="02020603050405020304" pitchFamily="18" charset="0"/>
              </a:rPr>
              <a:t>, M. </a:t>
            </a:r>
            <a:r>
              <a:rPr lang="en-US" sz="1400" err="1">
                <a:effectLst/>
                <a:latin typeface="+mn-lt"/>
                <a:ea typeface="Aptos" panose="020B0004020202020204" pitchFamily="34" charset="0"/>
                <a:cs typeface="Times New Roman" panose="02020603050405020304" pitchFamily="18" charset="0"/>
              </a:rPr>
              <a:t>Tourian</a:t>
            </a:r>
            <a:r>
              <a:rPr lang="en-US" sz="1400">
                <a:effectLst/>
                <a:latin typeface="+mn-lt"/>
                <a:ea typeface="Aptos" panose="020B0004020202020204" pitchFamily="34" charset="0"/>
                <a:cs typeface="Times New Roman" panose="02020603050405020304" pitchFamily="18" charset="0"/>
              </a:rPr>
              <a:t>, J. Foster, F. </a:t>
            </a:r>
            <a:r>
              <a:rPr lang="en-US" sz="1400" err="1">
                <a:effectLst/>
                <a:latin typeface="+mn-lt"/>
                <a:ea typeface="Aptos" panose="020B0004020202020204" pitchFamily="34" charset="0"/>
                <a:cs typeface="Times New Roman" panose="02020603050405020304" pitchFamily="18" charset="0"/>
              </a:rPr>
              <a:t>Vivier</a:t>
            </a:r>
            <a:r>
              <a:rPr lang="en-US" sz="1400">
                <a:effectLst/>
                <a:latin typeface="+mn-lt"/>
                <a:ea typeface="Aptos" panose="020B0004020202020204" pitchFamily="34" charset="0"/>
                <a:cs typeface="Times New Roman" panose="02020603050405020304" pitchFamily="18" charset="0"/>
              </a:rPr>
              <a:t>, A. Lourenco, R. Ricker,  </a:t>
            </a:r>
            <a:r>
              <a:rPr lang="en-US" sz="1400" err="1">
                <a:effectLst/>
                <a:latin typeface="+mn-lt"/>
                <a:ea typeface="Aptos" panose="020B0004020202020204" pitchFamily="34" charset="0"/>
                <a:cs typeface="Times New Roman" panose="02020603050405020304" pitchFamily="18" charset="0"/>
              </a:rPr>
              <a:t>O.Rydeng</a:t>
            </a:r>
            <a:r>
              <a:rPr lang="en-US" sz="1400">
                <a:effectLst/>
                <a:latin typeface="+mn-lt"/>
                <a:ea typeface="Aptos" panose="020B0004020202020204" pitchFamily="34" charset="0"/>
                <a:cs typeface="Times New Roman" panose="02020603050405020304" pitchFamily="18" charset="0"/>
              </a:rPr>
              <a:t> Jenssen, H. </a:t>
            </a:r>
            <a:r>
              <a:rPr lang="en-US" sz="1400" err="1">
                <a:effectLst/>
                <a:latin typeface="+mn-lt"/>
                <a:ea typeface="Aptos" panose="020B0004020202020204" pitchFamily="34" charset="0"/>
                <a:cs typeface="Times New Roman" panose="02020603050405020304" pitchFamily="18" charset="0"/>
              </a:rPr>
              <a:t>Yésou</a:t>
            </a:r>
            <a:r>
              <a:rPr lang="en-US" sz="1400">
                <a:effectLst/>
                <a:latin typeface="+mn-lt"/>
                <a:ea typeface="Aptos" panose="020B0004020202020204" pitchFamily="34" charset="0"/>
                <a:cs typeface="Times New Roman" panose="02020603050405020304" pitchFamily="18" charset="0"/>
              </a:rPr>
              <a:t> , M. </a:t>
            </a:r>
            <a:r>
              <a:rPr lang="en-US" sz="1400" err="1">
                <a:effectLst/>
                <a:latin typeface="+mn-lt"/>
                <a:ea typeface="Aptos" panose="020B0004020202020204" pitchFamily="34" charset="0"/>
                <a:cs typeface="Times New Roman" panose="02020603050405020304" pitchFamily="18" charset="0"/>
              </a:rPr>
              <a:t>Azzoni</a:t>
            </a:r>
            <a:r>
              <a:rPr lang="en-US" sz="1400">
                <a:effectLst/>
                <a:latin typeface="+mn-lt"/>
                <a:ea typeface="Aptos" panose="020B0004020202020204" pitchFamily="34" charset="0"/>
                <a:cs typeface="Times New Roman" panose="02020603050405020304" pitchFamily="18" charset="0"/>
              </a:rPr>
              <a:t>, S. </a:t>
            </a:r>
            <a:r>
              <a:rPr lang="en-US" sz="1400" err="1">
                <a:effectLst/>
                <a:latin typeface="+mn-lt"/>
                <a:ea typeface="Aptos" panose="020B0004020202020204" pitchFamily="34" charset="0"/>
                <a:cs typeface="Times New Roman" panose="02020603050405020304" pitchFamily="18" charset="0"/>
              </a:rPr>
              <a:t>Amzil</a:t>
            </a:r>
            <a:r>
              <a:rPr lang="en-US" sz="1400">
                <a:effectLst/>
                <a:latin typeface="+mn-lt"/>
                <a:ea typeface="Aptos" panose="020B0004020202020204" pitchFamily="34" charset="0"/>
                <a:cs typeface="Times New Roman" panose="02020603050405020304" pitchFamily="18" charset="0"/>
              </a:rPr>
              <a:t>, T. Le Dauphin, P. Bonnefond, O. </a:t>
            </a:r>
            <a:r>
              <a:rPr lang="en-US" sz="1400" err="1">
                <a:effectLst/>
                <a:latin typeface="+mn-lt"/>
                <a:ea typeface="Aptos" panose="020B0004020202020204" pitchFamily="34" charset="0"/>
                <a:cs typeface="Times New Roman" panose="02020603050405020304" pitchFamily="18" charset="0"/>
              </a:rPr>
              <a:t>Laurain</a:t>
            </a:r>
            <a:r>
              <a:rPr lang="en-US" sz="1400">
                <a:effectLst/>
                <a:latin typeface="+mn-lt"/>
                <a:ea typeface="Aptos" panose="020B0004020202020204" pitchFamily="34" charset="0"/>
                <a:cs typeface="Times New Roman" panose="02020603050405020304" pitchFamily="18" charset="0"/>
              </a:rPr>
              <a:t>, M. El Hajj, F. </a:t>
            </a:r>
            <a:r>
              <a:rPr lang="en-US" sz="1400" err="1">
                <a:effectLst/>
                <a:latin typeface="+mn-lt"/>
                <a:ea typeface="Aptos" panose="020B0004020202020204" pitchFamily="34" charset="0"/>
                <a:cs typeface="Times New Roman" panose="02020603050405020304" pitchFamily="18" charset="0"/>
              </a:rPr>
              <a:t>Catapano</a:t>
            </a:r>
            <a:r>
              <a:rPr lang="en-US" sz="1400">
                <a:effectLst/>
                <a:latin typeface="+mn-lt"/>
                <a:ea typeface="Aptos" panose="020B0004020202020204" pitchFamily="34" charset="0"/>
                <a:cs typeface="Times New Roman" panose="02020603050405020304" pitchFamily="18" charset="0"/>
              </a:rPr>
              <a:t>, P. </a:t>
            </a:r>
            <a:r>
              <a:rPr lang="en-US" sz="1400" err="1">
                <a:effectLst/>
                <a:latin typeface="+mn-lt"/>
                <a:ea typeface="Aptos" panose="020B0004020202020204" pitchFamily="34" charset="0"/>
                <a:cs typeface="Times New Roman" panose="02020603050405020304" pitchFamily="18" charset="0"/>
              </a:rPr>
              <a:t>Féménias</a:t>
            </a:r>
            <a:r>
              <a:rPr lang="en-US" sz="1400">
                <a:effectLst/>
                <a:latin typeface="+mn-lt"/>
                <a:ea typeface="Aptos" panose="020B0004020202020204" pitchFamily="34" charset="0"/>
                <a:cs typeface="Times New Roman" panose="02020603050405020304" pitchFamily="18" charset="0"/>
              </a:rPr>
              <a:t>)</a:t>
            </a:r>
            <a:endParaRPr lang="en-US" sz="1800">
              <a:effectLst/>
              <a:latin typeface="+mn-lt"/>
              <a:ea typeface="Aptos" panose="020B0004020202020204" pitchFamily="34" charset="0"/>
              <a:cs typeface="Times New Roman" panose="02020603050405020304" pitchFamily="18" charset="0"/>
            </a:endParaRPr>
          </a:p>
          <a:p>
            <a:pPr marL="0" marR="0">
              <a:spcBef>
                <a:spcPts val="0"/>
              </a:spcBef>
              <a:spcAft>
                <a:spcPts val="0"/>
              </a:spcAft>
            </a:pPr>
            <a:endParaRPr lang="en-US" sz="1400">
              <a:effectLst/>
              <a:latin typeface="+mn-lt"/>
              <a:ea typeface="Aptos" panose="020B0004020202020204" pitchFamily="34" charset="0"/>
              <a:cs typeface="Times New Roman" panose="02020603050405020304" pitchFamily="18" charset="0"/>
            </a:endParaRPr>
          </a:p>
          <a:p>
            <a:pPr marL="266700" lvl="0" indent="-266700" algn="just">
              <a:spcAft>
                <a:spcPts val="1200"/>
              </a:spcAft>
              <a:buFont typeface="Arial" panose="020B0604020202020204" pitchFamily="34" charset="0"/>
              <a:buChar char="•"/>
            </a:pPr>
            <a:r>
              <a:rPr lang="en-US" sz="2400" b="1">
                <a:solidFill>
                  <a:srgbClr val="013B51"/>
                </a:solidFill>
              </a:rPr>
              <a:t>Context &amp; Objectives:</a:t>
            </a:r>
          </a:p>
          <a:p>
            <a:pPr marL="430213" lvl="1" indent="-268288" algn="just">
              <a:lnSpc>
                <a:spcPct val="100000"/>
              </a:lnSpc>
              <a:spcBef>
                <a:spcPts val="1800"/>
              </a:spcBef>
              <a:buClr>
                <a:srgbClr val="EF7C0F"/>
              </a:buClr>
              <a:buFont typeface="Wingdings" panose="05000000000000000000" pitchFamily="2" charset="2"/>
              <a:buChar char="§"/>
              <a:defRPr/>
            </a:pPr>
            <a:r>
              <a:rPr lang="en-US" b="1">
                <a:solidFill>
                  <a:srgbClr val="38A3DC"/>
                </a:solidFill>
                <a:latin typeface="Calibri" panose="020F0502020204030204"/>
              </a:rPr>
              <a:t>St3TART-FO</a:t>
            </a:r>
            <a:r>
              <a:rPr lang="en-US">
                <a:solidFill>
                  <a:prstClr val="black"/>
                </a:solidFill>
                <a:latin typeface="Calibri" panose="020F0502020204030204"/>
              </a:rPr>
              <a:t>’s core objective is to </a:t>
            </a:r>
            <a:r>
              <a:rPr lang="en-US" b="1">
                <a:solidFill>
                  <a:srgbClr val="38A3DC"/>
                </a:solidFill>
                <a:latin typeface="Calibri" panose="020F0502020204030204"/>
              </a:rPr>
              <a:t>operationally provide Fiducial Reference Measurements (FRM)</a:t>
            </a:r>
            <a:r>
              <a:rPr lang="en-US" b="1">
                <a:solidFill>
                  <a:prstClr val="black"/>
                </a:solidFill>
                <a:latin typeface="Calibri" panose="020F0502020204030204"/>
              </a:rPr>
              <a:t> </a:t>
            </a:r>
            <a:r>
              <a:rPr lang="en-US">
                <a:solidFill>
                  <a:prstClr val="black"/>
                </a:solidFill>
                <a:latin typeface="Calibri" panose="020F0502020204030204"/>
              </a:rPr>
              <a:t>to support the validation activities of the Sentinel-3 SAR altimeter Hydro-</a:t>
            </a:r>
            <a:r>
              <a:rPr lang="en-US" err="1">
                <a:solidFill>
                  <a:prstClr val="black"/>
                </a:solidFill>
                <a:latin typeface="Calibri" panose="020F0502020204030204"/>
              </a:rPr>
              <a:t>Cryo</a:t>
            </a:r>
            <a:r>
              <a:rPr lang="en-US">
                <a:solidFill>
                  <a:prstClr val="black"/>
                </a:solidFill>
                <a:latin typeface="Calibri" panose="020F0502020204030204"/>
              </a:rPr>
              <a:t> Thematic data products, over </a:t>
            </a:r>
            <a:r>
              <a:rPr lang="en-US" b="1">
                <a:solidFill>
                  <a:srgbClr val="38A3DC"/>
                </a:solidFill>
                <a:latin typeface="Calibri" panose="020F0502020204030204"/>
              </a:rPr>
              <a:t>inland waters</a:t>
            </a:r>
            <a:r>
              <a:rPr lang="en-US">
                <a:solidFill>
                  <a:prstClr val="black"/>
                </a:solidFill>
                <a:latin typeface="Calibri" panose="020F0502020204030204"/>
              </a:rPr>
              <a:t>, </a:t>
            </a:r>
            <a:r>
              <a:rPr lang="en-US" b="1">
                <a:solidFill>
                  <a:srgbClr val="38A3DC"/>
                </a:solidFill>
                <a:latin typeface="Calibri" panose="020F0502020204030204"/>
              </a:rPr>
              <a:t>sea ice</a:t>
            </a:r>
            <a:r>
              <a:rPr lang="en-US">
                <a:solidFill>
                  <a:prstClr val="black"/>
                </a:solidFill>
                <a:latin typeface="Calibri" panose="020F0502020204030204"/>
              </a:rPr>
              <a:t>, and </a:t>
            </a:r>
            <a:r>
              <a:rPr lang="en-US" b="1">
                <a:solidFill>
                  <a:srgbClr val="38A3DC"/>
                </a:solidFill>
                <a:latin typeface="Calibri" panose="020F0502020204030204"/>
              </a:rPr>
              <a:t>land ice </a:t>
            </a:r>
            <a:r>
              <a:rPr lang="en-US">
                <a:solidFill>
                  <a:prstClr val="black"/>
                </a:solidFill>
                <a:latin typeface="Calibri" panose="020F0502020204030204"/>
              </a:rPr>
              <a:t>areas.</a:t>
            </a:r>
          </a:p>
          <a:p>
            <a:pPr marL="430213" lvl="1" indent="-268288" algn="just">
              <a:lnSpc>
                <a:spcPct val="100000"/>
              </a:lnSpc>
              <a:spcBef>
                <a:spcPts val="1800"/>
              </a:spcBef>
              <a:buClr>
                <a:srgbClr val="EF7C0F"/>
              </a:buClr>
              <a:buFont typeface="Wingdings" panose="05000000000000000000" pitchFamily="2" charset="2"/>
              <a:buChar char="§"/>
              <a:defRPr/>
            </a:pPr>
            <a:r>
              <a:rPr lang="en-US">
                <a:solidFill>
                  <a:prstClr val="black"/>
                </a:solidFill>
                <a:latin typeface="Calibri" panose="020F0502020204030204"/>
              </a:rPr>
              <a:t>Important activity for the </a:t>
            </a:r>
            <a:r>
              <a:rPr lang="en-US" b="1">
                <a:solidFill>
                  <a:srgbClr val="38A3DC"/>
                </a:solidFill>
                <a:latin typeface="Calibri" panose="020F0502020204030204"/>
              </a:rPr>
              <a:t>Copernicus Sentinel-3 mission</a:t>
            </a:r>
            <a:r>
              <a:rPr lang="en-US">
                <a:solidFill>
                  <a:prstClr val="black"/>
                </a:solidFill>
                <a:latin typeface="Calibri" panose="020F0502020204030204"/>
              </a:rPr>
              <a:t>, a joint operation between ESA and EUMETSAT for which ESA oversees the S3 </a:t>
            </a:r>
            <a:r>
              <a:rPr lang="en-US" b="1">
                <a:solidFill>
                  <a:srgbClr val="38A3DC"/>
                </a:solidFill>
                <a:latin typeface="Calibri" panose="020F0502020204030204"/>
              </a:rPr>
              <a:t>Hydrology and Cryosphere </a:t>
            </a:r>
            <a:r>
              <a:rPr lang="en-US">
                <a:solidFill>
                  <a:prstClr val="black"/>
                </a:solidFill>
                <a:latin typeface="Calibri" panose="020F0502020204030204"/>
              </a:rPr>
              <a:t>Ground Segment operations.</a:t>
            </a:r>
          </a:p>
          <a:p>
            <a:pPr marL="430213" lvl="1" indent="-268288" algn="just">
              <a:lnSpc>
                <a:spcPct val="100000"/>
              </a:lnSpc>
              <a:spcBef>
                <a:spcPts val="1800"/>
              </a:spcBef>
              <a:buClr>
                <a:srgbClr val="EF7C0F"/>
              </a:buClr>
              <a:buFont typeface="Wingdings" panose="05000000000000000000" pitchFamily="2" charset="2"/>
              <a:buChar char="§"/>
              <a:defRPr/>
            </a:pPr>
            <a:r>
              <a:rPr lang="en-US">
                <a:solidFill>
                  <a:prstClr val="black"/>
                </a:solidFill>
              </a:rPr>
              <a:t>The project’s aim to ensure the successful operational provision of FRM ultimately contributes to the broader goals of S3 mission in providing</a:t>
            </a:r>
            <a:r>
              <a:rPr lang="en-US" b="1">
                <a:solidFill>
                  <a:srgbClr val="38A3DC"/>
                </a:solidFill>
              </a:rPr>
              <a:t> accurate </a:t>
            </a:r>
            <a:r>
              <a:rPr lang="en-US">
                <a:solidFill>
                  <a:prstClr val="black"/>
                </a:solidFill>
              </a:rPr>
              <a:t>and </a:t>
            </a:r>
            <a:r>
              <a:rPr lang="en-US" b="1">
                <a:solidFill>
                  <a:srgbClr val="38A3DC"/>
                </a:solidFill>
              </a:rPr>
              <a:t>reliable Earth observation data</a:t>
            </a:r>
            <a:r>
              <a:rPr lang="en-US">
                <a:solidFill>
                  <a:prstClr val="black"/>
                </a:solidFill>
              </a:rPr>
              <a:t>.</a:t>
            </a:r>
          </a:p>
          <a:p>
            <a:pPr marL="430213" lvl="1" indent="-268288" algn="just">
              <a:lnSpc>
                <a:spcPct val="100000"/>
              </a:lnSpc>
              <a:spcBef>
                <a:spcPts val="1800"/>
              </a:spcBef>
              <a:buClr>
                <a:srgbClr val="EF7C0F"/>
              </a:buClr>
              <a:buFont typeface="Wingdings" panose="05000000000000000000" pitchFamily="2" charset="2"/>
              <a:buChar char="§"/>
              <a:defRPr/>
            </a:pPr>
            <a:r>
              <a:rPr lang="en-GB">
                <a:solidFill>
                  <a:prstClr val="black"/>
                </a:solidFill>
                <a:latin typeface="Calibri" panose="020F0502020204030204"/>
              </a:rPr>
              <a:t>Will pave the way for other future altimetry missions such as </a:t>
            </a:r>
            <a:r>
              <a:rPr lang="en-GB" b="1">
                <a:solidFill>
                  <a:srgbClr val="38A3DC"/>
                </a:solidFill>
                <a:latin typeface="Calibri" panose="020F0502020204030204"/>
              </a:rPr>
              <a:t>CryoSat-2</a:t>
            </a:r>
            <a:r>
              <a:rPr lang="en-GB">
                <a:solidFill>
                  <a:prstClr val="black"/>
                </a:solidFill>
                <a:latin typeface="Calibri" panose="020F0502020204030204"/>
              </a:rPr>
              <a:t>, </a:t>
            </a:r>
            <a:r>
              <a:rPr lang="en-GB" b="1">
                <a:solidFill>
                  <a:srgbClr val="38A3DC"/>
                </a:solidFill>
                <a:latin typeface="Calibri" panose="020F0502020204030204"/>
              </a:rPr>
              <a:t>ICESat-2</a:t>
            </a:r>
            <a:r>
              <a:rPr lang="en-GB">
                <a:solidFill>
                  <a:prstClr val="black"/>
                </a:solidFill>
                <a:latin typeface="Calibri" panose="020F0502020204030204"/>
              </a:rPr>
              <a:t>, </a:t>
            </a:r>
            <a:r>
              <a:rPr lang="en-GB" b="1">
                <a:solidFill>
                  <a:srgbClr val="38A3DC"/>
                </a:solidFill>
                <a:latin typeface="Calibri" panose="020F0502020204030204"/>
              </a:rPr>
              <a:t>CRISTAL</a:t>
            </a:r>
            <a:r>
              <a:rPr lang="en-GB">
                <a:solidFill>
                  <a:prstClr val="black"/>
                </a:solidFill>
                <a:latin typeface="Calibri" panose="020F0502020204030204"/>
              </a:rPr>
              <a:t>, and </a:t>
            </a:r>
            <a:r>
              <a:rPr lang="en-GB" b="1">
                <a:solidFill>
                  <a:srgbClr val="38A3DC"/>
                </a:solidFill>
                <a:latin typeface="Calibri" panose="020F0502020204030204"/>
              </a:rPr>
              <a:t>S3 Next-Generation Topography </a:t>
            </a:r>
            <a:r>
              <a:rPr lang="en-GB">
                <a:solidFill>
                  <a:prstClr val="black"/>
                </a:solidFill>
                <a:latin typeface="Calibri" panose="020F0502020204030204"/>
              </a:rPr>
              <a:t>as well as for potential synergies with the </a:t>
            </a:r>
            <a:r>
              <a:rPr lang="en-GB" b="1">
                <a:solidFill>
                  <a:srgbClr val="38A3DC"/>
                </a:solidFill>
                <a:latin typeface="Calibri" panose="020F0502020204030204"/>
              </a:rPr>
              <a:t>Copernicus</a:t>
            </a:r>
            <a:r>
              <a:rPr lang="en-GB">
                <a:solidFill>
                  <a:prstClr val="black"/>
                </a:solidFill>
                <a:latin typeface="Calibri" panose="020F0502020204030204"/>
              </a:rPr>
              <a:t> </a:t>
            </a:r>
            <a:r>
              <a:rPr lang="en-GB" b="1">
                <a:solidFill>
                  <a:srgbClr val="38A3DC"/>
                </a:solidFill>
                <a:latin typeface="Calibri" panose="020F0502020204030204"/>
              </a:rPr>
              <a:t>CIMR</a:t>
            </a:r>
            <a:r>
              <a:rPr lang="en-GB">
                <a:solidFill>
                  <a:prstClr val="black"/>
                </a:solidFill>
                <a:latin typeface="Calibri" panose="020F0502020204030204"/>
              </a:rPr>
              <a:t> expansion mission.</a:t>
            </a:r>
            <a:endParaRPr lang="en-US">
              <a:solidFill>
                <a:prstClr val="black"/>
              </a:solidFill>
              <a:latin typeface="Calibri" panose="020F0502020204030204"/>
            </a:endParaRPr>
          </a:p>
          <a:p>
            <a:pPr marL="285750" marR="0" indent="-285750">
              <a:spcBef>
                <a:spcPts val="0"/>
              </a:spcBef>
              <a:spcAft>
                <a:spcPts val="0"/>
              </a:spcAft>
              <a:buFont typeface="Arial" panose="020B0604020202020204" pitchFamily="34" charset="0"/>
              <a:buChar char="•"/>
            </a:pPr>
            <a:endParaRPr lang="en-US" sz="1800">
              <a:effectLst/>
              <a:latin typeface="+mn-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42576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9BA18-73EA-D5FC-E351-EC92229FFE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C172A-45B9-FB86-126D-2E65F816BFDE}"/>
              </a:ext>
            </a:extLst>
          </p:cNvPr>
          <p:cNvSpPr>
            <a:spLocks noGrp="1"/>
          </p:cNvSpPr>
          <p:nvPr>
            <p:ph type="title"/>
          </p:nvPr>
        </p:nvSpPr>
        <p:spPr>
          <a:xfrm>
            <a:off x="-6626" y="236869"/>
            <a:ext cx="9637643" cy="492443"/>
          </a:xfrm>
        </p:spPr>
        <p:txBody>
          <a:bodyPr/>
          <a:lstStyle/>
          <a:p>
            <a:r>
              <a:rPr lang="en-US" sz="3200"/>
              <a:t>S3VT-S6VT-OSTST summaries and recommendations</a:t>
            </a:r>
          </a:p>
        </p:txBody>
      </p:sp>
      <p:sp>
        <p:nvSpPr>
          <p:cNvPr id="3" name="TextBox 2">
            <a:extLst>
              <a:ext uri="{FF2B5EF4-FFF2-40B4-BE49-F238E27FC236}">
                <a16:creationId xmlns:a16="http://schemas.microsoft.com/office/drawing/2014/main" id="{AE80AD86-6E2B-1837-481A-20DB1207CD05}"/>
              </a:ext>
            </a:extLst>
          </p:cNvPr>
          <p:cNvSpPr txBox="1"/>
          <p:nvPr/>
        </p:nvSpPr>
        <p:spPr>
          <a:xfrm>
            <a:off x="304800" y="1295400"/>
            <a:ext cx="11582400" cy="3416320"/>
          </a:xfrm>
          <a:prstGeom prst="rect">
            <a:avLst/>
          </a:prstGeom>
          <a:noFill/>
        </p:spPr>
        <p:txBody>
          <a:bodyPr wrap="square">
            <a:spAutoFit/>
          </a:bodyPr>
          <a:lstStyle/>
          <a:p>
            <a:pPr marL="0" marR="0">
              <a:spcBef>
                <a:spcPts val="0"/>
              </a:spcBef>
              <a:spcAft>
                <a:spcPts val="0"/>
              </a:spcAft>
            </a:pPr>
            <a:r>
              <a:rPr lang="en-US" sz="1800">
                <a:effectLst/>
                <a:latin typeface="+mn-lt"/>
                <a:ea typeface="Aptos" panose="020B0004020202020204" pitchFamily="34" charset="0"/>
                <a:cs typeface="Times New Roman" panose="02020603050405020304" pitchFamily="18" charset="0"/>
              </a:rPr>
              <a:t>Corner Reflectors For Radar Altimeter External Calibration: Lessons Learnt From The First Three Years Of Measurements At The Montsec Calibration Facility (</a:t>
            </a:r>
            <a:r>
              <a:rPr lang="en-US" sz="1800" err="1">
                <a:effectLst/>
                <a:latin typeface="+mn-lt"/>
                <a:ea typeface="Aptos" panose="020B0004020202020204" pitchFamily="34" charset="0"/>
                <a:cs typeface="Times New Roman" panose="02020603050405020304" pitchFamily="18" charset="0"/>
              </a:rPr>
              <a:t>Ferran</a:t>
            </a:r>
            <a:r>
              <a:rPr lang="en-US" sz="1800">
                <a:effectLst/>
                <a:latin typeface="+mn-lt"/>
                <a:ea typeface="Aptos" panose="020B0004020202020204" pitchFamily="34" charset="0"/>
                <a:cs typeface="Times New Roman" panose="02020603050405020304" pitchFamily="18" charset="0"/>
              </a:rPr>
              <a:t> </a:t>
            </a:r>
            <a:r>
              <a:rPr lang="en-US" sz="1800" err="1">
                <a:effectLst/>
                <a:latin typeface="+mn-lt"/>
                <a:ea typeface="Aptos" panose="020B0004020202020204" pitchFamily="34" charset="0"/>
                <a:cs typeface="Times New Roman" panose="02020603050405020304" pitchFamily="18" charset="0"/>
              </a:rPr>
              <a:t>Gibert</a:t>
            </a:r>
            <a:r>
              <a:rPr lang="en-US" sz="1800">
                <a:effectLst/>
                <a:latin typeface="+mn-lt"/>
                <a:ea typeface="Aptos" panose="020B0004020202020204" pitchFamily="34" charset="0"/>
                <a:cs typeface="Times New Roman" panose="02020603050405020304" pitchFamily="18" charset="0"/>
              </a:rPr>
              <a:t>, </a:t>
            </a:r>
            <a:r>
              <a:rPr lang="en-US" sz="1800" err="1">
                <a:effectLst/>
                <a:latin typeface="+mn-lt"/>
                <a:ea typeface="Aptos" panose="020B0004020202020204" pitchFamily="34" charset="0"/>
                <a:cs typeface="Times New Roman" panose="02020603050405020304" pitchFamily="18" charset="0"/>
              </a:rPr>
              <a:t>Adrià</a:t>
            </a:r>
            <a:r>
              <a:rPr lang="en-US" sz="1800">
                <a:effectLst/>
                <a:latin typeface="+mn-lt"/>
                <a:ea typeface="Aptos" panose="020B0004020202020204" pitchFamily="34" charset="0"/>
                <a:cs typeface="Times New Roman" panose="02020603050405020304" pitchFamily="18" charset="0"/>
              </a:rPr>
              <a:t> Gómez- </a:t>
            </a:r>
            <a:r>
              <a:rPr lang="en-US" sz="1800" err="1">
                <a:effectLst/>
                <a:latin typeface="+mn-lt"/>
                <a:ea typeface="Aptos" panose="020B0004020202020204" pitchFamily="34" charset="0"/>
                <a:cs typeface="Times New Roman" panose="02020603050405020304" pitchFamily="18" charset="0"/>
              </a:rPr>
              <a:t>Olivé</a:t>
            </a:r>
            <a:r>
              <a:rPr lang="en-US" sz="1800">
                <a:effectLst/>
                <a:latin typeface="+mn-lt"/>
                <a:ea typeface="Aptos" panose="020B0004020202020204" pitchFamily="34" charset="0"/>
                <a:cs typeface="Times New Roman" panose="02020603050405020304" pitchFamily="18" charset="0"/>
              </a:rPr>
              <a:t>, Albert Garcia-</a:t>
            </a:r>
            <a:r>
              <a:rPr lang="en-US" sz="1800" err="1">
                <a:effectLst/>
                <a:latin typeface="+mn-lt"/>
                <a:ea typeface="Aptos" panose="020B0004020202020204" pitchFamily="34" charset="0"/>
                <a:cs typeface="Times New Roman" panose="02020603050405020304" pitchFamily="18" charset="0"/>
              </a:rPr>
              <a:t>Mondéjar</a:t>
            </a:r>
            <a:r>
              <a:rPr lang="en-US" sz="1800">
                <a:effectLst/>
                <a:latin typeface="+mn-lt"/>
                <a:ea typeface="Aptos" panose="020B0004020202020204" pitchFamily="34" charset="0"/>
                <a:cs typeface="Times New Roman" panose="02020603050405020304" pitchFamily="18" charset="0"/>
              </a:rPr>
              <a:t>, Adrián Flores de la Cruz, </a:t>
            </a:r>
            <a:r>
              <a:rPr lang="en-US" sz="1800" err="1">
                <a:effectLst/>
                <a:latin typeface="+mn-lt"/>
                <a:ea typeface="Aptos" panose="020B0004020202020204" pitchFamily="34" charset="0"/>
                <a:cs typeface="Times New Roman" panose="02020603050405020304" pitchFamily="18" charset="0"/>
              </a:rPr>
              <a:t>Sergi</a:t>
            </a:r>
            <a:r>
              <a:rPr lang="en-US" sz="1800">
                <a:effectLst/>
                <a:latin typeface="+mn-lt"/>
                <a:ea typeface="Aptos" panose="020B0004020202020204" pitchFamily="34" charset="0"/>
                <a:cs typeface="Times New Roman" panose="02020603050405020304" pitchFamily="18" charset="0"/>
              </a:rPr>
              <a:t> Hernández, Ester </a:t>
            </a:r>
            <a:r>
              <a:rPr lang="en-US" sz="1800" err="1">
                <a:effectLst/>
                <a:latin typeface="+mn-lt"/>
                <a:ea typeface="Aptos" panose="020B0004020202020204" pitchFamily="34" charset="0"/>
                <a:cs typeface="Times New Roman" panose="02020603050405020304" pitchFamily="18" charset="0"/>
              </a:rPr>
              <a:t>Vendrell</a:t>
            </a:r>
            <a:r>
              <a:rPr lang="en-US" sz="1800">
                <a:effectLst/>
                <a:latin typeface="+mn-lt"/>
                <a:ea typeface="Aptos" panose="020B0004020202020204" pitchFamily="34" charset="0"/>
                <a:cs typeface="Times New Roman" panose="02020603050405020304" pitchFamily="18" charset="0"/>
              </a:rPr>
              <a:t>, </a:t>
            </a:r>
            <a:r>
              <a:rPr lang="en-US" sz="1800" err="1">
                <a:effectLst/>
                <a:latin typeface="+mn-lt"/>
                <a:ea typeface="Aptos" panose="020B0004020202020204" pitchFamily="34" charset="0"/>
                <a:cs typeface="Times New Roman" panose="02020603050405020304" pitchFamily="18" charset="0"/>
              </a:rPr>
              <a:t>Mònica</a:t>
            </a:r>
            <a:r>
              <a:rPr lang="en-US" sz="1800">
                <a:effectLst/>
                <a:latin typeface="+mn-lt"/>
                <a:ea typeface="Aptos" panose="020B0004020202020204" pitchFamily="34" charset="0"/>
                <a:cs typeface="Times New Roman" panose="02020603050405020304" pitchFamily="18" charset="0"/>
              </a:rPr>
              <a:t> Roca i </a:t>
            </a:r>
            <a:r>
              <a:rPr lang="en-US" sz="1800" err="1">
                <a:effectLst/>
                <a:latin typeface="+mn-lt"/>
                <a:ea typeface="Aptos" panose="020B0004020202020204" pitchFamily="34" charset="0"/>
                <a:cs typeface="Times New Roman" panose="02020603050405020304" pitchFamily="18" charset="0"/>
              </a:rPr>
              <a:t>Aparici</a:t>
            </a:r>
            <a:r>
              <a:rPr lang="en-US" sz="1800">
                <a:effectLst/>
                <a:latin typeface="+mn-lt"/>
                <a:ea typeface="Aptos" panose="020B0004020202020204" pitchFamily="34" charset="0"/>
                <a:cs typeface="Times New Roman" panose="02020603050405020304" pitchFamily="18" charset="0"/>
              </a:rPr>
              <a:t>)</a:t>
            </a:r>
          </a:p>
          <a:p>
            <a:pPr marL="0" marR="0">
              <a:spcBef>
                <a:spcPts val="0"/>
              </a:spcBef>
              <a:spcAft>
                <a:spcPts val="0"/>
              </a:spcAft>
            </a:pPr>
            <a:endParaRPr lang="en-US" sz="1800">
              <a:effectLst/>
              <a:latin typeface="+mn-lt"/>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US"/>
              <a:t>Corner reflectors have demonstrated excellent performance as external calibration point targets for radar altimeters</a:t>
            </a:r>
          </a:p>
          <a:p>
            <a:pPr marL="285750" indent="-285750">
              <a:buFont typeface="Arial" panose="020B0604020202020204" pitchFamily="34" charset="0"/>
              <a:buChar char="•"/>
            </a:pPr>
            <a:r>
              <a:rPr lang="en-US"/>
              <a:t>FFSAR mandatory, due to low SCR achieved by alternative processors.</a:t>
            </a:r>
          </a:p>
          <a:p>
            <a:pPr marL="285750" indent="-285750">
              <a:buFont typeface="Arial" panose="020B0604020202020204" pitchFamily="34" charset="0"/>
              <a:buChar char="•"/>
            </a:pPr>
            <a:r>
              <a:rPr lang="en-US"/>
              <a:t>Performance comparable to transponders, at reduced cost and minimal maintenance.</a:t>
            </a:r>
          </a:p>
          <a:p>
            <a:pPr marL="285750" indent="-285750">
              <a:buFont typeface="Arial" panose="020B0604020202020204" pitchFamily="34" charset="0"/>
              <a:buChar char="•"/>
            </a:pPr>
            <a:r>
              <a:rPr lang="en-US"/>
              <a:t>Upcoming missions likely to rely on corner reflector networks for regular monitoring, not just for absolute range measurements but for range drift monitoring.</a:t>
            </a:r>
          </a:p>
          <a:p>
            <a:pPr marL="285750" indent="-285750">
              <a:buFont typeface="Arial" panose="020B0604020202020204" pitchFamily="34" charset="0"/>
              <a:buChar char="•"/>
            </a:pPr>
            <a:r>
              <a:rPr lang="en-US"/>
              <a:t>Portable corner reflectors useful research studies and new site feasibility tests.</a:t>
            </a:r>
          </a:p>
          <a:p>
            <a:pPr marL="285750" marR="0" indent="-285750">
              <a:spcBef>
                <a:spcPts val="0"/>
              </a:spcBef>
              <a:spcAft>
                <a:spcPts val="0"/>
              </a:spcAft>
              <a:buFont typeface="Arial" panose="020B0604020202020204" pitchFamily="34" charset="0"/>
              <a:buChar char="•"/>
            </a:pPr>
            <a:endParaRPr lang="en-US" sz="1800">
              <a:effectLst/>
              <a:latin typeface="+mn-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09682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67326-E540-8D4A-C92F-AE5F568D54E3}"/>
              </a:ext>
            </a:extLst>
          </p:cNvPr>
          <p:cNvSpPr>
            <a:spLocks noGrp="1"/>
          </p:cNvSpPr>
          <p:nvPr>
            <p:ph type="title"/>
          </p:nvPr>
        </p:nvSpPr>
        <p:spPr>
          <a:xfrm>
            <a:off x="-6626" y="236869"/>
            <a:ext cx="9637643" cy="492443"/>
          </a:xfrm>
        </p:spPr>
        <p:txBody>
          <a:bodyPr/>
          <a:lstStyle/>
          <a:p>
            <a:r>
              <a:rPr lang="en-US" sz="3200">
                <a:latin typeface="NotesEsa"/>
              </a:rPr>
              <a:t>Summary of Theme 13.1</a:t>
            </a:r>
            <a:endParaRPr lang="en-US"/>
          </a:p>
        </p:txBody>
      </p:sp>
      <p:sp>
        <p:nvSpPr>
          <p:cNvPr id="5" name="TextBox 4">
            <a:extLst>
              <a:ext uri="{FF2B5EF4-FFF2-40B4-BE49-F238E27FC236}">
                <a16:creationId xmlns:a16="http://schemas.microsoft.com/office/drawing/2014/main" id="{5770028F-B8C3-BFB7-CC66-152DD8E44C53}"/>
              </a:ext>
            </a:extLst>
          </p:cNvPr>
          <p:cNvSpPr txBox="1"/>
          <p:nvPr/>
        </p:nvSpPr>
        <p:spPr>
          <a:xfrm>
            <a:off x="223837" y="990600"/>
            <a:ext cx="11754464" cy="6186309"/>
          </a:xfrm>
          <a:prstGeom prst="rect">
            <a:avLst/>
          </a:prstGeom>
          <a:noFill/>
        </p:spPr>
        <p:txBody>
          <a:bodyPr wrap="square" lIns="91440" tIns="45720" rIns="91440" bIns="45720" anchor="t">
            <a:spAutoFit/>
          </a:bodyPr>
          <a:lstStyle/>
          <a:p>
            <a:r>
              <a:rPr lang="en-US" b="1" kern="1200">
                <a:solidFill>
                  <a:prstClr val="black"/>
                </a:solidFill>
                <a:latin typeface="+mn-lt"/>
                <a:ea typeface="Calibri"/>
                <a:cs typeface="Calibri"/>
              </a:rPr>
              <a:t>Summary</a:t>
            </a:r>
            <a:endParaRPr lang="en-US" b="1" kern="1200">
              <a:solidFill>
                <a:prstClr val="black"/>
              </a:solidFill>
              <a:latin typeface="+mn-lt"/>
              <a:ea typeface="+mn-ea"/>
              <a:cs typeface="+mn-cs"/>
            </a:endParaRPr>
          </a:p>
          <a:p>
            <a:pPr marL="285750" indent="-285750">
              <a:buFont typeface="Arial"/>
              <a:buChar char="•"/>
            </a:pPr>
            <a:r>
              <a:rPr lang="en-US" kern="1200">
                <a:solidFill>
                  <a:prstClr val="black"/>
                </a:solidFill>
                <a:latin typeface="+mn-lt"/>
                <a:ea typeface="+mn-ea"/>
                <a:cs typeface="+mn-cs"/>
              </a:rPr>
              <a:t>O</a:t>
            </a:r>
            <a:r>
              <a:rPr lang="en-US">
                <a:latin typeface="+mn-lt"/>
                <a:ea typeface="Aptos" panose="020B0004020202020204" pitchFamily="34" charset="0"/>
                <a:cs typeface="Times New Roman"/>
              </a:rPr>
              <a:t>cean</a:t>
            </a:r>
            <a:r>
              <a:rPr lang="en-US" sz="1800">
                <a:effectLst/>
                <a:latin typeface="+mn-lt"/>
                <a:ea typeface="Aptos" panose="020B0004020202020204" pitchFamily="34" charset="0"/>
                <a:cs typeface="Times New Roman"/>
              </a:rPr>
              <a:t> </a:t>
            </a:r>
            <a:r>
              <a:rPr lang="en-US" sz="1800" err="1">
                <a:effectLst/>
                <a:latin typeface="+mn-lt"/>
                <a:ea typeface="Aptos" panose="020B0004020202020204" pitchFamily="34" charset="0"/>
                <a:cs typeface="Times New Roman"/>
              </a:rPr>
              <a:t>retracker</a:t>
            </a:r>
            <a:r>
              <a:rPr lang="en-US" sz="1800">
                <a:effectLst/>
                <a:latin typeface="+mn-lt"/>
                <a:ea typeface="Aptos" panose="020B0004020202020204" pitchFamily="34" charset="0"/>
                <a:cs typeface="Times New Roman"/>
              </a:rPr>
              <a:t> solutions for the reference </a:t>
            </a:r>
            <a:r>
              <a:rPr lang="en-US">
                <a:latin typeface="+mn-lt"/>
                <a:ea typeface="Aptos" panose="020B0004020202020204" pitchFamily="34" charset="0"/>
                <a:cs typeface="Times New Roman"/>
              </a:rPr>
              <a:t>missions were evaluated and improvements were found relative to fitting routines (MLE) and numerical retracking </a:t>
            </a:r>
            <a:r>
              <a:rPr lang="en-US">
                <a:latin typeface="+mn-lt"/>
                <a:ea typeface="Calibri"/>
                <a:cs typeface="Calibri"/>
              </a:rPr>
              <a:t>(</a:t>
            </a:r>
            <a:r>
              <a:rPr lang="en-US" i="1">
                <a:latin typeface="+mn-lt"/>
                <a:ea typeface="Calibri"/>
                <a:cs typeface="Calibri"/>
              </a:rPr>
              <a:t>A. </a:t>
            </a:r>
            <a:r>
              <a:rPr lang="en-US" i="1" err="1">
                <a:latin typeface="+mn-lt"/>
                <a:ea typeface="Calibri"/>
                <a:cs typeface="Calibri"/>
              </a:rPr>
              <a:t>Mangilli</a:t>
            </a:r>
            <a:r>
              <a:rPr lang="en-US" i="1">
                <a:latin typeface="+mn-lt"/>
                <a:ea typeface="Calibri"/>
                <a:cs typeface="Calibri"/>
              </a:rPr>
              <a:t>, et al</a:t>
            </a:r>
            <a:r>
              <a:rPr lang="en-US">
                <a:latin typeface="+mn-lt"/>
                <a:ea typeface="Calibri"/>
                <a:cs typeface="Calibri"/>
              </a:rPr>
              <a:t>.)</a:t>
            </a:r>
          </a:p>
          <a:p>
            <a:pPr marL="285750" indent="-285750">
              <a:spcAft>
                <a:spcPct val="0"/>
              </a:spcAft>
              <a:buFont typeface="Arial,Sans-Serif"/>
              <a:buChar char="•"/>
            </a:pPr>
            <a:r>
              <a:rPr lang="en-US">
                <a:latin typeface="+mn-lt"/>
                <a:ea typeface="+mn-ea"/>
                <a:cs typeface="Calibri"/>
              </a:rPr>
              <a:t>S6-MF inland water performance was evaluated during Jason-3 tandem mission, and </a:t>
            </a:r>
            <a:r>
              <a:rPr lang="en-US">
                <a:solidFill>
                  <a:schemeClr val="tx1"/>
                </a:solidFill>
                <a:latin typeface="+mn-lt"/>
                <a:ea typeface="+mn-ea"/>
                <a:cs typeface="Calibri"/>
              </a:rPr>
              <a:t>S6 confirms benefits of SAR over LRM in terms of precision. 3 cm is attained at nadir over simple cases </a:t>
            </a:r>
            <a:r>
              <a:rPr lang="en-US">
                <a:latin typeface="+mn-lt"/>
                <a:ea typeface="+mn-ea"/>
                <a:cs typeface="Calibri"/>
              </a:rPr>
              <a:t>(</a:t>
            </a:r>
            <a:r>
              <a:rPr lang="en-US" i="1">
                <a:latin typeface="+mn-lt"/>
                <a:ea typeface="+mn-ea"/>
                <a:cs typeface="Calibri"/>
              </a:rPr>
              <a:t>N. </a:t>
            </a:r>
            <a:r>
              <a:rPr lang="en-US" i="1" err="1">
                <a:latin typeface="+mn-lt"/>
                <a:ea typeface="+mn-ea"/>
                <a:cs typeface="Calibri"/>
              </a:rPr>
              <a:t>Taburet</a:t>
            </a:r>
            <a:r>
              <a:rPr lang="en-US" i="1">
                <a:latin typeface="+mn-lt"/>
                <a:ea typeface="+mn-ea"/>
                <a:cs typeface="Calibri"/>
              </a:rPr>
              <a:t>, et al.)</a:t>
            </a:r>
            <a:endParaRPr lang="en-US">
              <a:latin typeface="+mn-lt"/>
              <a:ea typeface="+mn-ea"/>
              <a:cs typeface="Calibri"/>
            </a:endParaRPr>
          </a:p>
          <a:p>
            <a:pPr marL="285750" indent="-285750">
              <a:buFont typeface="Arial,Sans-Serif"/>
              <a:buChar char="•"/>
            </a:pPr>
            <a:r>
              <a:rPr lang="en-US">
                <a:latin typeface="+mn-lt"/>
                <a:ea typeface="+mn-ea"/>
                <a:cs typeface="Calibri"/>
              </a:rPr>
              <a:t>S3 A&amp;B performance over sea ice was evaluated and excellent performances observed, fully compatible with CryoSat-2 detailed in peer-reviewed publication (submitted) </a:t>
            </a:r>
            <a:r>
              <a:rPr lang="en-US" i="1">
                <a:latin typeface="+mn-lt"/>
                <a:ea typeface="+mn-ea"/>
                <a:cs typeface="Calibri"/>
              </a:rPr>
              <a:t>(S. Fleury, et al.)</a:t>
            </a:r>
            <a:endParaRPr lang="en-US">
              <a:latin typeface="+mn-lt"/>
              <a:ea typeface="+mn-ea"/>
              <a:cs typeface="Calibri"/>
            </a:endParaRPr>
          </a:p>
          <a:p>
            <a:pPr marL="285750" indent="-285750">
              <a:buFont typeface="Arial,Sans-Serif"/>
              <a:buChar char="•"/>
              <a:defRPr/>
            </a:pPr>
            <a:r>
              <a:rPr lang="en-US">
                <a:solidFill>
                  <a:prstClr val="black"/>
                </a:solidFill>
                <a:latin typeface="+mn-lt"/>
                <a:ea typeface="Calibri"/>
                <a:cs typeface="Calibri"/>
              </a:rPr>
              <a:t>Performance of S3 A&amp;B over the high-latitude oceans was assessed and performance at large-scale and low frequency was excellent, however some questions remain for short scales, high frequency signals and open to ice covered ocean continuity </a:t>
            </a:r>
            <a:r>
              <a:rPr lang="en-US" i="1">
                <a:solidFill>
                  <a:prstClr val="black"/>
                </a:solidFill>
                <a:latin typeface="+mn-lt"/>
                <a:ea typeface="Calibri"/>
                <a:cs typeface="Calibri"/>
              </a:rPr>
              <a:t>(L. Rinchiuso, et al.).</a:t>
            </a:r>
            <a:endParaRPr lang="en-US">
              <a:solidFill>
                <a:prstClr val="black"/>
              </a:solidFill>
              <a:latin typeface="+mn-lt"/>
              <a:ea typeface="Calibri"/>
              <a:cs typeface="Calibri"/>
            </a:endParaRPr>
          </a:p>
          <a:p>
            <a:pPr marL="285750" indent="-285750">
              <a:buFont typeface="Arial,Sans-Serif"/>
              <a:buChar char="•"/>
              <a:defRPr/>
            </a:pPr>
            <a:endParaRPr lang="en-US">
              <a:solidFill>
                <a:prstClr val="black"/>
              </a:solidFill>
              <a:latin typeface="+mn-lt"/>
              <a:ea typeface="Calibri"/>
              <a:cs typeface="Calibri"/>
            </a:endParaRPr>
          </a:p>
          <a:p>
            <a:pPr algn="l" rtl="0"/>
            <a:r>
              <a:rPr lang="en-US" sz="1800" b="1">
                <a:effectLst/>
                <a:latin typeface="+mn-lt"/>
                <a:ea typeface="Aptos" panose="020B0004020202020204" pitchFamily="34" charset="0"/>
                <a:cs typeface="Times New Roman"/>
              </a:rPr>
              <a:t>Recommendation:</a:t>
            </a:r>
          </a:p>
          <a:p>
            <a:pPr marL="285750" indent="-285750" algn="l" rtl="0">
              <a:buFont typeface="Arial" panose="020B0604020202020204" pitchFamily="34" charset="0"/>
              <a:buChar char="•"/>
              <a:defRPr/>
            </a:pPr>
            <a:r>
              <a:rPr lang="en-US" kern="1200">
                <a:solidFill>
                  <a:prstClr val="black"/>
                </a:solidFill>
                <a:latin typeface="+mn-lt"/>
                <a:ea typeface="+mn-ea"/>
                <a:cs typeface="+mn-cs"/>
              </a:rPr>
              <a:t>Optimal </a:t>
            </a:r>
            <a:r>
              <a:rPr lang="en-US" kern="1200" err="1">
                <a:solidFill>
                  <a:prstClr val="black"/>
                </a:solidFill>
                <a:latin typeface="+mn-lt"/>
                <a:ea typeface="+mn-ea"/>
                <a:cs typeface="+mn-cs"/>
              </a:rPr>
              <a:t>retracker</a:t>
            </a:r>
            <a:r>
              <a:rPr lang="en-US" kern="1200">
                <a:solidFill>
                  <a:prstClr val="black"/>
                </a:solidFill>
                <a:latin typeface="+mn-lt"/>
                <a:ea typeface="+mn-ea"/>
                <a:cs typeface="+mn-cs"/>
              </a:rPr>
              <a:t> solutions, true MLE or weighted-LS, should be used in the </a:t>
            </a:r>
            <a:r>
              <a:rPr lang="en-US" kern="1200" err="1">
                <a:solidFill>
                  <a:prstClr val="black"/>
                </a:solidFill>
                <a:latin typeface="+mn-lt"/>
                <a:ea typeface="+mn-ea"/>
                <a:cs typeface="+mn-cs"/>
              </a:rPr>
              <a:t>retracker</a:t>
            </a:r>
            <a:r>
              <a:rPr lang="en-US" kern="1200">
                <a:solidFill>
                  <a:prstClr val="black"/>
                </a:solidFill>
                <a:latin typeface="+mn-lt"/>
                <a:ea typeface="+mn-ea"/>
                <a:cs typeface="+mn-cs"/>
              </a:rPr>
              <a:t> analysis of reference missions to have unbiased, minimum variance parameters estimation and a correct estimation of parameter correlations.</a:t>
            </a:r>
            <a:endParaRPr lang="en-US" i="1" kern="1200">
              <a:solidFill>
                <a:prstClr val="black"/>
              </a:solidFill>
              <a:latin typeface="+mn-lt"/>
              <a:ea typeface="Calibri"/>
              <a:cs typeface="Calibri"/>
            </a:endParaRPr>
          </a:p>
          <a:p>
            <a:pPr marL="285750" indent="-285750" algn="l">
              <a:spcAft>
                <a:spcPct val="0"/>
              </a:spcAft>
              <a:buFont typeface="Arial,Sans-Serif" panose="020B0604020202020204" pitchFamily="34" charset="0"/>
              <a:buChar char="•"/>
              <a:defRPr/>
            </a:pPr>
            <a:r>
              <a:rPr lang="en-US" kern="1200">
                <a:solidFill>
                  <a:schemeClr val="tx1"/>
                </a:solidFill>
                <a:latin typeface="+mn-lt"/>
                <a:ea typeface="Calibri"/>
                <a:cs typeface="Calibri"/>
              </a:rPr>
              <a:t>Importance of long enough tandem phases (at least 10 passes) for hydro </a:t>
            </a:r>
            <a:r>
              <a:rPr lang="en-US" kern="1200" err="1">
                <a:solidFill>
                  <a:schemeClr val="tx1"/>
                </a:solidFill>
                <a:latin typeface="+mn-lt"/>
                <a:ea typeface="Calibri"/>
                <a:cs typeface="Calibri"/>
              </a:rPr>
              <a:t>CalVal</a:t>
            </a:r>
            <a:r>
              <a:rPr lang="en-US" kern="1200">
                <a:solidFill>
                  <a:schemeClr val="tx1"/>
                </a:solidFill>
                <a:latin typeface="+mn-lt"/>
                <a:ea typeface="Calibri"/>
                <a:cs typeface="Calibri"/>
              </a:rPr>
              <a:t> to have enough points of comparisons with in-situ as well as downstream application to compute intermission biases (</a:t>
            </a:r>
            <a:r>
              <a:rPr lang="en-US" i="1" kern="1200">
                <a:solidFill>
                  <a:schemeClr val="tx1"/>
                </a:solidFill>
                <a:latin typeface="+mn-lt"/>
                <a:ea typeface="Calibri"/>
                <a:cs typeface="Calibri"/>
              </a:rPr>
              <a:t>N. </a:t>
            </a:r>
            <a:r>
              <a:rPr lang="en-US" i="1" kern="1200" err="1">
                <a:solidFill>
                  <a:schemeClr val="tx1"/>
                </a:solidFill>
                <a:latin typeface="+mn-lt"/>
                <a:ea typeface="Calibri"/>
                <a:cs typeface="Calibri"/>
              </a:rPr>
              <a:t>Taburet</a:t>
            </a:r>
            <a:r>
              <a:rPr lang="en-US" i="1" kern="1200">
                <a:solidFill>
                  <a:schemeClr val="tx1"/>
                </a:solidFill>
                <a:latin typeface="+mn-lt"/>
                <a:ea typeface="Calibri"/>
                <a:cs typeface="Calibri"/>
              </a:rPr>
              <a:t>, et al.)</a:t>
            </a:r>
            <a:endParaRPr lang="en-US" i="1" kern="1200">
              <a:solidFill>
                <a:schemeClr val="tx1"/>
              </a:solidFill>
              <a:latin typeface="Calibri"/>
              <a:ea typeface="Calibri"/>
              <a:cs typeface="Calibri"/>
            </a:endParaRPr>
          </a:p>
          <a:p>
            <a:pPr marL="285750" indent="-285750" algn="l">
              <a:spcAft>
                <a:spcPct val="0"/>
              </a:spcAft>
              <a:buFont typeface="Arial,Sans-Serif" panose="020B0604020202020204" pitchFamily="34" charset="0"/>
              <a:buChar char="•"/>
              <a:defRPr/>
            </a:pPr>
            <a:r>
              <a:rPr lang="en-GB" kern="1200">
                <a:solidFill>
                  <a:schemeClr val="tx1"/>
                </a:solidFill>
              </a:rPr>
              <a:t>Need for multi-year airborne </a:t>
            </a:r>
            <a:r>
              <a:rPr lang="en-GB" kern="1200" err="1">
                <a:solidFill>
                  <a:schemeClr val="tx1"/>
                </a:solidFill>
              </a:rPr>
              <a:t>cal</a:t>
            </a:r>
            <a:r>
              <a:rPr lang="en-GB" kern="1200">
                <a:solidFill>
                  <a:schemeClr val="tx1"/>
                </a:solidFill>
              </a:rPr>
              <a:t>/</a:t>
            </a:r>
            <a:r>
              <a:rPr lang="en-GB" kern="1200" err="1">
                <a:solidFill>
                  <a:schemeClr val="tx1"/>
                </a:solidFill>
              </a:rPr>
              <a:t>val</a:t>
            </a:r>
            <a:r>
              <a:rPr lang="en-GB" kern="1200">
                <a:solidFill>
                  <a:schemeClr val="tx1"/>
                </a:solidFill>
              </a:rPr>
              <a:t> including sea ice and snow measurements with regular measurements are needed to validate performance in polar regions </a:t>
            </a:r>
            <a:r>
              <a:rPr lang="en-GB" i="1" kern="1200">
                <a:solidFill>
                  <a:schemeClr val="tx1"/>
                </a:solidFill>
              </a:rPr>
              <a:t>(S. Fleury, et al.)</a:t>
            </a:r>
            <a:endParaRPr lang="en-US" i="1">
              <a:solidFill>
                <a:schemeClr val="tx1"/>
              </a:solidFill>
            </a:endParaRPr>
          </a:p>
          <a:p>
            <a:pPr marL="285750" indent="-285750" algn="l">
              <a:spcAft>
                <a:spcPct val="0"/>
              </a:spcAft>
              <a:buFont typeface="Arial,Sans-Serif" panose="020B0604020202020204" pitchFamily="34" charset="0"/>
              <a:buChar char="•"/>
              <a:defRPr/>
            </a:pPr>
            <a:r>
              <a:rPr lang="en-US" kern="1200">
                <a:solidFill>
                  <a:schemeClr val="tx1"/>
                </a:solidFill>
                <a:latin typeface="+mn-lt"/>
                <a:ea typeface="Calibri"/>
                <a:cs typeface="Calibri"/>
              </a:rPr>
              <a:t>The study in colocation with S1 suggests that some leads might be missed by S3 because of the threshold on sea ice concentration → A study with a more recent dataset will clarify if it is still the case or if the issue is fixed in the most recent release </a:t>
            </a:r>
            <a:r>
              <a:rPr lang="en-US" i="1" kern="1200">
                <a:solidFill>
                  <a:schemeClr val="tx1"/>
                </a:solidFill>
                <a:latin typeface="+mn-lt"/>
                <a:ea typeface="Calibri"/>
                <a:cs typeface="Calibri"/>
              </a:rPr>
              <a:t>(Rinchiuso L, et al.)</a:t>
            </a:r>
            <a:endParaRPr lang="en-US" kern="1200">
              <a:solidFill>
                <a:schemeClr val="tx1"/>
              </a:solidFill>
              <a:latin typeface="+mn-lt"/>
              <a:ea typeface="Calibri"/>
              <a:cs typeface="Calibri"/>
            </a:endParaRPr>
          </a:p>
          <a:p>
            <a:pPr marL="285750" indent="-285750" algn="l">
              <a:spcAft>
                <a:spcPct val="0"/>
              </a:spcAft>
              <a:buFont typeface="Arial,Sans-Serif" panose="020B0604020202020204" pitchFamily="34" charset="0"/>
              <a:buChar char="•"/>
              <a:defRPr/>
            </a:pPr>
            <a:endParaRPr lang="en-US" kern="1200">
              <a:solidFill>
                <a:schemeClr val="tx1"/>
              </a:solidFill>
              <a:latin typeface="Calibri"/>
              <a:ea typeface="Calibri"/>
              <a:cs typeface="Calibri"/>
            </a:endParaRPr>
          </a:p>
        </p:txBody>
      </p:sp>
    </p:spTree>
    <p:extLst>
      <p:ext uri="{BB962C8B-B14F-4D97-AF65-F5344CB8AC3E}">
        <p14:creationId xmlns:p14="http://schemas.microsoft.com/office/powerpoint/2010/main" val="166251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698C0-13C6-CFBF-1989-91C16558F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9D7984-21E8-96EB-380C-A25A6FABDD64}"/>
              </a:ext>
            </a:extLst>
          </p:cNvPr>
          <p:cNvSpPr>
            <a:spLocks noGrp="1"/>
          </p:cNvSpPr>
          <p:nvPr>
            <p:ph type="title"/>
          </p:nvPr>
        </p:nvSpPr>
        <p:spPr>
          <a:xfrm>
            <a:off x="-6626" y="236869"/>
            <a:ext cx="9637643" cy="492443"/>
          </a:xfrm>
        </p:spPr>
        <p:txBody>
          <a:bodyPr/>
          <a:lstStyle/>
          <a:p>
            <a:r>
              <a:rPr lang="en-US" sz="3200">
                <a:solidFill>
                  <a:srgbClr val="FFFFFF"/>
                </a:solidFill>
                <a:latin typeface="NotesEsa"/>
              </a:rPr>
              <a:t>Summary of Theme 13.2</a:t>
            </a:r>
            <a:endParaRPr lang="en-US"/>
          </a:p>
        </p:txBody>
      </p:sp>
      <p:sp>
        <p:nvSpPr>
          <p:cNvPr id="3" name="Text Placeholder 3">
            <a:extLst>
              <a:ext uri="{FF2B5EF4-FFF2-40B4-BE49-F238E27FC236}">
                <a16:creationId xmlns:a16="http://schemas.microsoft.com/office/drawing/2014/main" id="{5FCF9626-A03A-4348-EB6A-5AE0A486355B}"/>
              </a:ext>
            </a:extLst>
          </p:cNvPr>
          <p:cNvSpPr txBox="1">
            <a:spLocks/>
          </p:cNvSpPr>
          <p:nvPr/>
        </p:nvSpPr>
        <p:spPr>
          <a:xfrm>
            <a:off x="228600" y="1870681"/>
            <a:ext cx="11582400" cy="5419725"/>
          </a:xfrm>
          <a:prstGeom prst="rect">
            <a:avLst/>
          </a:prstGeom>
        </p:spPr>
        <p:txBody>
          <a:bodyPr wrap="square" lIns="0" tIns="0" rIns="0" bIns="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07988" indent="-407988"/>
            <a:endParaRPr lang="en-US" sz="2800">
              <a:solidFill>
                <a:schemeClr val="tx2"/>
              </a:solidFill>
            </a:endParaRPr>
          </a:p>
        </p:txBody>
      </p:sp>
      <p:sp>
        <p:nvSpPr>
          <p:cNvPr id="6" name="TextBox 5">
            <a:extLst>
              <a:ext uri="{FF2B5EF4-FFF2-40B4-BE49-F238E27FC236}">
                <a16:creationId xmlns:a16="http://schemas.microsoft.com/office/drawing/2014/main" id="{EBA59C87-046A-750F-F35D-D6E8E733E377}"/>
              </a:ext>
            </a:extLst>
          </p:cNvPr>
          <p:cNvSpPr txBox="1"/>
          <p:nvPr/>
        </p:nvSpPr>
        <p:spPr>
          <a:xfrm>
            <a:off x="2523744" y="3431257"/>
            <a:ext cx="184731" cy="369332"/>
          </a:xfrm>
          <a:prstGeom prst="rect">
            <a:avLst/>
          </a:prstGeom>
          <a:noFill/>
        </p:spPr>
        <p:txBody>
          <a:bodyPr wrap="none" rtlCol="0">
            <a:spAutoFit/>
          </a:bodyPr>
          <a:lstStyle/>
          <a:p>
            <a:endParaRPr lang="en-US"/>
          </a:p>
        </p:txBody>
      </p:sp>
      <p:sp>
        <p:nvSpPr>
          <p:cNvPr id="20" name="TextBox 19">
            <a:extLst>
              <a:ext uri="{FF2B5EF4-FFF2-40B4-BE49-F238E27FC236}">
                <a16:creationId xmlns:a16="http://schemas.microsoft.com/office/drawing/2014/main" id="{5BE77F3A-EBD1-1B00-A0F3-2A4E18EF30C1}"/>
              </a:ext>
            </a:extLst>
          </p:cNvPr>
          <p:cNvSpPr txBox="1"/>
          <p:nvPr/>
        </p:nvSpPr>
        <p:spPr>
          <a:xfrm>
            <a:off x="241731" y="3798088"/>
            <a:ext cx="11582400" cy="1754326"/>
          </a:xfrm>
          <a:prstGeom prst="rect">
            <a:avLst/>
          </a:prstGeom>
          <a:noFill/>
        </p:spPr>
        <p:txBody>
          <a:bodyPr wrap="square" lIns="91440" tIns="45720" rIns="91440" bIns="45720" anchor="t">
            <a:spAutoFit/>
          </a:bodyPr>
          <a:lstStyle/>
          <a:p>
            <a:r>
              <a:rPr lang="en-US" sz="1800" u="sng">
                <a:effectLst/>
                <a:latin typeface="+mn-lt"/>
                <a:ea typeface="Aptos" panose="020B0004020202020204" pitchFamily="34" charset="0"/>
                <a:cs typeface="Times New Roman"/>
              </a:rPr>
              <a:t>Tide gauge comparisons for Sentinel-3 and Sentinel-6 (</a:t>
            </a:r>
            <a:r>
              <a:rPr lang="en-US" sz="1800" i="1" u="sng">
                <a:effectLst/>
                <a:latin typeface="+mn-lt"/>
                <a:ea typeface="Aptos" panose="020B0004020202020204" pitchFamily="34" charset="0"/>
                <a:cs typeface="Times New Roman"/>
              </a:rPr>
              <a:t>Eric </a:t>
            </a:r>
            <a:r>
              <a:rPr lang="en-US" sz="1800" i="1" u="sng" err="1">
                <a:effectLst/>
                <a:latin typeface="+mn-lt"/>
                <a:ea typeface="Aptos" panose="020B0004020202020204" pitchFamily="34" charset="0"/>
                <a:cs typeface="Times New Roman"/>
              </a:rPr>
              <a:t>Leuliette</a:t>
            </a:r>
            <a:r>
              <a:rPr lang="en-US" sz="1800" i="1" u="sng">
                <a:effectLst/>
                <a:latin typeface="+mn-lt"/>
                <a:ea typeface="Aptos" panose="020B0004020202020204" pitchFamily="34" charset="0"/>
                <a:cs typeface="Times New Roman"/>
              </a:rPr>
              <a:t> and Amanda Plagge</a:t>
            </a:r>
            <a:r>
              <a:rPr lang="en-US" sz="1800" u="sng">
                <a:effectLst/>
                <a:latin typeface="+mn-lt"/>
                <a:ea typeface="Aptos" panose="020B0004020202020204" pitchFamily="34" charset="0"/>
                <a:cs typeface="Times New Roman"/>
              </a:rPr>
              <a:t>)</a:t>
            </a:r>
            <a:endParaRPr lang="en-US" u="sng">
              <a:solidFill>
                <a:srgbClr val="000000"/>
              </a:solidFill>
              <a:latin typeface="Calibri"/>
              <a:ea typeface="Aptos" panose="020B0004020202020204" pitchFamily="34" charset="0"/>
              <a:cs typeface="Times New Roman"/>
            </a:endParaRPr>
          </a:p>
          <a:p>
            <a:pPr marL="285750" indent="-285750">
              <a:buFont typeface="Arial,Sans-Serif"/>
              <a:buChar char="•"/>
            </a:pPr>
            <a:r>
              <a:rPr lang="en-US">
                <a:latin typeface="+mn-lt"/>
                <a:ea typeface="Calibri"/>
                <a:cs typeface="Calibri"/>
              </a:rPr>
              <a:t>30-year record of GMSL shows no significant drift (no sig. drifts for S3A/B, Jason-1/2/3 stable)</a:t>
            </a:r>
          </a:p>
          <a:p>
            <a:pPr marL="285750" indent="-285750">
              <a:buFont typeface="Arial,Sans-Serif"/>
              <a:buChar char="•"/>
            </a:pPr>
            <a:r>
              <a:rPr lang="en-US">
                <a:latin typeface="+mn-lt"/>
                <a:ea typeface="Calibri"/>
                <a:cs typeface="Calibri"/>
              </a:rPr>
              <a:t>TOPEX GDR-F phase “A2” may have an offset. Needs community independent evaluation.</a:t>
            </a:r>
          </a:p>
          <a:p>
            <a:pPr algn="l"/>
            <a:r>
              <a:rPr lang="en-US" b="1" i="1">
                <a:latin typeface="+mn-lt"/>
                <a:ea typeface="Calibri"/>
                <a:cs typeface="Calibri"/>
              </a:rPr>
              <a:t>Recommendations</a:t>
            </a:r>
          </a:p>
          <a:p>
            <a:pPr marL="285750" indent="-285750">
              <a:buFont typeface="Arial,Sans-Serif" panose="020B0604020202020204" pitchFamily="34" charset="0"/>
              <a:buChar char="•"/>
            </a:pPr>
            <a:r>
              <a:rPr lang="en-US">
                <a:latin typeface="+mn-lt"/>
                <a:ea typeface="Calibri"/>
                <a:cs typeface="Calibri"/>
              </a:rPr>
              <a:t>Maintaining the core GLOSS tide gauge network is critical for the sea level climate data record.</a:t>
            </a:r>
          </a:p>
          <a:p>
            <a:pPr marL="285750" indent="-285750">
              <a:buFont typeface="Arial" panose="020B0604020202020204" pitchFamily="34" charset="0"/>
              <a:buChar char="•"/>
            </a:pPr>
            <a:r>
              <a:rPr lang="en-US" sz="1800">
                <a:effectLst/>
                <a:latin typeface="+mn-lt"/>
                <a:ea typeface="Aptos" panose="020B0004020202020204" pitchFamily="34" charset="0"/>
                <a:cs typeface="Times New Roman"/>
              </a:rPr>
              <a:t>Jason-1 and Jason-2 should be reprocessed to GDR-G standards.</a:t>
            </a:r>
          </a:p>
        </p:txBody>
      </p:sp>
      <p:sp>
        <p:nvSpPr>
          <p:cNvPr id="4" name="TextBox 3">
            <a:extLst>
              <a:ext uri="{FF2B5EF4-FFF2-40B4-BE49-F238E27FC236}">
                <a16:creationId xmlns:a16="http://schemas.microsoft.com/office/drawing/2014/main" id="{5E72865C-1C5D-57EF-5732-AD569BDC6F59}"/>
              </a:ext>
            </a:extLst>
          </p:cNvPr>
          <p:cNvSpPr txBox="1"/>
          <p:nvPr/>
        </p:nvSpPr>
        <p:spPr>
          <a:xfrm>
            <a:off x="240049" y="2908690"/>
            <a:ext cx="11582400" cy="923330"/>
          </a:xfrm>
          <a:prstGeom prst="rect">
            <a:avLst/>
          </a:prstGeom>
          <a:noFill/>
        </p:spPr>
        <p:txBody>
          <a:bodyPr wrap="square" lIns="91440" tIns="45720" rIns="91440" bIns="45720" anchor="t">
            <a:spAutoFit/>
          </a:bodyPr>
          <a:lstStyle/>
          <a:p>
            <a:r>
              <a:rPr lang="en-US" sz="1800" u="sng">
                <a:effectLst/>
                <a:latin typeface="+mn-lt"/>
                <a:ea typeface="Aptos" panose="020B0004020202020204" pitchFamily="34" charset="0"/>
                <a:cs typeface="Times New Roman"/>
              </a:rPr>
              <a:t>Enhancing SAR Altimetry Products through Correlation-Informed Strategies (</a:t>
            </a:r>
            <a:r>
              <a:rPr lang="en-US" sz="1800" i="1" u="sng" err="1">
                <a:effectLst/>
                <a:latin typeface="+mn-lt"/>
                <a:ea typeface="Aptos" panose="020B0004020202020204" pitchFamily="34" charset="0"/>
                <a:cs typeface="Times New Roman"/>
              </a:rPr>
              <a:t>Frithjof</a:t>
            </a:r>
            <a:r>
              <a:rPr lang="en-US" sz="1800" i="1" u="sng">
                <a:effectLst/>
                <a:latin typeface="+mn-lt"/>
                <a:ea typeface="Aptos" panose="020B0004020202020204" pitchFamily="34" charset="0"/>
                <a:cs typeface="Times New Roman"/>
              </a:rPr>
              <a:t> Ehlers, </a:t>
            </a:r>
            <a:r>
              <a:rPr lang="en-US" i="1" u="sng">
                <a:latin typeface="+mn-lt"/>
                <a:ea typeface="Aptos" panose="020B0004020202020204" pitchFamily="34" charset="0"/>
                <a:cs typeface="Times New Roman"/>
              </a:rPr>
              <a:t>et al.)</a:t>
            </a:r>
            <a:endParaRPr lang="en-US" sz="1800" u="sng">
              <a:effectLst/>
              <a:latin typeface="+mn-lt"/>
              <a:ea typeface="Aptos" panose="020B0004020202020204" pitchFamily="34" charset="0"/>
              <a:cs typeface="Times New Roman"/>
            </a:endParaRPr>
          </a:p>
          <a:p>
            <a:pPr marL="285750" indent="-285750">
              <a:buFont typeface="Arial" panose="020B0604020202020204" pitchFamily="34" charset="0"/>
              <a:buChar char="•"/>
            </a:pPr>
            <a:r>
              <a:rPr lang="en-US">
                <a:latin typeface="+mn-lt"/>
                <a:ea typeface="Aptos" panose="020B0004020202020204" pitchFamily="34" charset="0"/>
                <a:cs typeface="Times New Roman"/>
              </a:rPr>
              <a:t>Demonstrated a noise model for the high-frequency content of SLA spectra at different posting rates. Can be used to detect problematic surface states directly from retracked variables and may be exploited to gain 5-25% precision.</a:t>
            </a:r>
          </a:p>
        </p:txBody>
      </p:sp>
      <p:sp>
        <p:nvSpPr>
          <p:cNvPr id="8" name="TextBox 7">
            <a:extLst>
              <a:ext uri="{FF2B5EF4-FFF2-40B4-BE49-F238E27FC236}">
                <a16:creationId xmlns:a16="http://schemas.microsoft.com/office/drawing/2014/main" id="{31E53954-B548-4E33-2D71-DB140A7CCD94}"/>
              </a:ext>
            </a:extLst>
          </p:cNvPr>
          <p:cNvSpPr txBox="1"/>
          <p:nvPr/>
        </p:nvSpPr>
        <p:spPr>
          <a:xfrm>
            <a:off x="194187" y="5556038"/>
            <a:ext cx="11736028" cy="1200329"/>
          </a:xfrm>
          <a:prstGeom prst="rect">
            <a:avLst/>
          </a:prstGeom>
          <a:noFill/>
        </p:spPr>
        <p:txBody>
          <a:bodyPr wrap="square" lIns="91440" tIns="45720" rIns="91440" bIns="45720" anchor="t">
            <a:spAutoFit/>
          </a:bodyPr>
          <a:lstStyle/>
          <a:p>
            <a:r>
              <a:rPr lang="en-US" sz="1800">
                <a:effectLst/>
                <a:latin typeface="+mn-lt"/>
                <a:ea typeface="Aptos" panose="020B0004020202020204" pitchFamily="34" charset="0"/>
                <a:cs typeface="Times New Roman"/>
              </a:rPr>
              <a:t>A Fast-Time Complex Correction for the End-to-End Range Impulse Response of the Sentinel-3 and Sentinel-6 Altimeter Systems (</a:t>
            </a:r>
            <a:r>
              <a:rPr lang="en-US" sz="1800" i="1">
                <a:effectLst/>
                <a:latin typeface="+mn-lt"/>
                <a:ea typeface="Aptos" panose="020B0004020202020204" pitchFamily="34" charset="0"/>
                <a:cs typeface="Times New Roman"/>
              </a:rPr>
              <a:t>Pablo García, </a:t>
            </a:r>
            <a:r>
              <a:rPr lang="en-US" i="1">
                <a:latin typeface="+mn-lt"/>
                <a:ea typeface="Aptos" panose="020B0004020202020204" pitchFamily="34" charset="0"/>
                <a:cs typeface="Times New Roman"/>
              </a:rPr>
              <a:t>et al.)</a:t>
            </a:r>
            <a:endParaRPr lang="en-US" sz="1800">
              <a:effectLst/>
              <a:latin typeface="+mn-lt"/>
              <a:ea typeface="Aptos" panose="020B0004020202020204" pitchFamily="34" charset="0"/>
              <a:cs typeface="Times New Roman"/>
            </a:endParaRPr>
          </a:p>
          <a:p>
            <a:pPr marL="285750" indent="-285750">
              <a:buFont typeface="Arial" panose="020B0604020202020204" pitchFamily="34" charset="0"/>
              <a:buChar char="•"/>
            </a:pPr>
            <a:r>
              <a:rPr lang="en-US" sz="1800">
                <a:effectLst/>
                <a:latin typeface="+mn-lt"/>
                <a:ea typeface="Aptos" panose="020B0004020202020204" pitchFamily="34" charset="0"/>
                <a:cs typeface="Times New Roman"/>
              </a:rPr>
              <a:t>A new instrumental correction has been proposed</a:t>
            </a:r>
            <a:r>
              <a:rPr lang="en-US">
                <a:latin typeface="+mn-lt"/>
                <a:ea typeface="Aptos" panose="020B0004020202020204" pitchFamily="34" charset="0"/>
                <a:cs typeface="Times New Roman"/>
              </a:rPr>
              <a:t> to </a:t>
            </a:r>
            <a:r>
              <a:rPr lang="en-US">
                <a:latin typeface="+mn-lt"/>
                <a:ea typeface="Calibri"/>
                <a:cs typeface="Calibri"/>
              </a:rPr>
              <a:t>compensate for phase and power distortions</a:t>
            </a:r>
            <a:r>
              <a:rPr lang="en-US">
                <a:latin typeface="+mn-lt"/>
                <a:ea typeface="Calibri"/>
                <a:cs typeface="Times New Roman"/>
              </a:rPr>
              <a:t>,</a:t>
            </a:r>
            <a:r>
              <a:rPr lang="en-US" sz="1800">
                <a:effectLst/>
                <a:latin typeface="+mn-lt"/>
                <a:ea typeface="Aptos" panose="020B0004020202020204" pitchFamily="34" charset="0"/>
                <a:cs typeface="Times New Roman"/>
              </a:rPr>
              <a:t> improving </a:t>
            </a:r>
            <a:r>
              <a:rPr lang="en-US">
                <a:latin typeface="+mn-lt"/>
                <a:ea typeface="Aptos" panose="020B0004020202020204" pitchFamily="34" charset="0"/>
                <a:cs typeface="Times New Roman"/>
              </a:rPr>
              <a:t>upon the</a:t>
            </a:r>
            <a:r>
              <a:rPr lang="en-US" sz="1800">
                <a:effectLst/>
                <a:latin typeface="+mn-lt"/>
                <a:ea typeface="Aptos" panose="020B0004020202020204" pitchFamily="34" charset="0"/>
                <a:cs typeface="Times New Roman"/>
              </a:rPr>
              <a:t> historical approach for the CAL1 instrumental correction, plus the antenna compensation.</a:t>
            </a:r>
          </a:p>
        </p:txBody>
      </p:sp>
      <p:sp>
        <p:nvSpPr>
          <p:cNvPr id="13" name="TextBox 12">
            <a:extLst>
              <a:ext uri="{FF2B5EF4-FFF2-40B4-BE49-F238E27FC236}">
                <a16:creationId xmlns:a16="http://schemas.microsoft.com/office/drawing/2014/main" id="{FE5CD6F2-1FAF-F7ED-3F15-B466BD77E727}"/>
              </a:ext>
            </a:extLst>
          </p:cNvPr>
          <p:cNvSpPr txBox="1"/>
          <p:nvPr/>
        </p:nvSpPr>
        <p:spPr>
          <a:xfrm>
            <a:off x="186572" y="1967235"/>
            <a:ext cx="11613126" cy="923330"/>
          </a:xfrm>
          <a:prstGeom prst="rect">
            <a:avLst/>
          </a:prstGeom>
          <a:noFill/>
        </p:spPr>
        <p:txBody>
          <a:bodyPr wrap="square" lIns="91440" tIns="45720" rIns="91440" bIns="45720" anchor="t">
            <a:spAutoFit/>
          </a:bodyPr>
          <a:lstStyle/>
          <a:p>
            <a:r>
              <a:rPr lang="en-IE" sz="1800">
                <a:effectLst/>
                <a:latin typeface="Aptos"/>
                <a:ea typeface="Aptos" panose="020B0004020202020204" pitchFamily="34" charset="0"/>
                <a:cs typeface="Times New Roman"/>
              </a:rPr>
              <a:t>Towards </a:t>
            </a:r>
            <a:r>
              <a:rPr lang="en-IE">
                <a:latin typeface="Aptos"/>
                <a:ea typeface="Aptos" panose="020B0004020202020204" pitchFamily="34" charset="0"/>
                <a:cs typeface="Times New Roman"/>
              </a:rPr>
              <a:t>reconciliation</a:t>
            </a:r>
            <a:r>
              <a:rPr lang="en-IE" sz="1800">
                <a:effectLst/>
                <a:latin typeface="Aptos"/>
                <a:ea typeface="Aptos" panose="020B0004020202020204" pitchFamily="34" charset="0"/>
                <a:cs typeface="Times New Roman"/>
              </a:rPr>
              <a:t> of </a:t>
            </a:r>
            <a:r>
              <a:rPr lang="en-IE">
                <a:latin typeface="Aptos"/>
                <a:ea typeface="Aptos" panose="020B0004020202020204" pitchFamily="34" charset="0"/>
                <a:cs typeface="Times New Roman"/>
              </a:rPr>
              <a:t>PLRM</a:t>
            </a:r>
            <a:r>
              <a:rPr lang="en-IE" sz="1800">
                <a:effectLst/>
                <a:latin typeface="Aptos"/>
                <a:ea typeface="Aptos" panose="020B0004020202020204" pitchFamily="34" charset="0"/>
                <a:cs typeface="Times New Roman"/>
              </a:rPr>
              <a:t> and SAR </a:t>
            </a:r>
            <a:r>
              <a:rPr lang="en-IE">
                <a:latin typeface="Aptos"/>
                <a:ea typeface="Aptos" panose="020B0004020202020204" pitchFamily="34" charset="0"/>
                <a:cs typeface="Times New Roman"/>
              </a:rPr>
              <a:t>ocean</a:t>
            </a:r>
            <a:r>
              <a:rPr lang="en-IE" sz="1800">
                <a:effectLst/>
                <a:latin typeface="Aptos"/>
                <a:ea typeface="Aptos" panose="020B0004020202020204" pitchFamily="34" charset="0"/>
                <a:cs typeface="Times New Roman"/>
              </a:rPr>
              <a:t> measurements in </a:t>
            </a:r>
            <a:r>
              <a:rPr lang="en-IE">
                <a:latin typeface="Aptos"/>
                <a:ea typeface="Aptos" panose="020B0004020202020204" pitchFamily="34" charset="0"/>
                <a:cs typeface="Times New Roman"/>
              </a:rPr>
              <a:t>operational</a:t>
            </a:r>
            <a:r>
              <a:rPr lang="en-IE" sz="1800">
                <a:effectLst/>
                <a:latin typeface="Aptos"/>
                <a:ea typeface="Aptos" panose="020B0004020202020204" pitchFamily="34" charset="0"/>
                <a:cs typeface="Times New Roman"/>
              </a:rPr>
              <a:t> context for </a:t>
            </a:r>
            <a:r>
              <a:rPr lang="en-IE">
                <a:latin typeface="Aptos"/>
                <a:ea typeface="Aptos" panose="020B0004020202020204" pitchFamily="34" charset="0"/>
                <a:cs typeface="Times New Roman"/>
              </a:rPr>
              <a:t>S3</a:t>
            </a:r>
            <a:r>
              <a:rPr lang="en-US">
                <a:latin typeface="Aptos"/>
                <a:ea typeface="Aptos" panose="020B0004020202020204" pitchFamily="34" charset="0"/>
                <a:cs typeface="Times New Roman"/>
              </a:rPr>
              <a:t> </a:t>
            </a:r>
            <a:r>
              <a:rPr lang="en-US" sz="1800">
                <a:effectLst/>
                <a:latin typeface="+mn-lt"/>
                <a:ea typeface="Aptos" panose="020B0004020202020204" pitchFamily="34" charset="0"/>
                <a:cs typeface="Times New Roman"/>
              </a:rPr>
              <a:t>(</a:t>
            </a:r>
            <a:r>
              <a:rPr lang="en-US" sz="1800" i="1">
                <a:effectLst/>
                <a:latin typeface="+mn-lt"/>
                <a:ea typeface="Aptos" panose="020B0004020202020204" pitchFamily="34" charset="0"/>
                <a:cs typeface="Times New Roman"/>
              </a:rPr>
              <a:t>Salvatore</a:t>
            </a:r>
            <a:r>
              <a:rPr lang="en-US" i="1">
                <a:latin typeface="+mn-lt"/>
                <a:ea typeface="Aptos" panose="020B0004020202020204" pitchFamily="34" charset="0"/>
                <a:cs typeface="Times New Roman"/>
              </a:rPr>
              <a:t> </a:t>
            </a:r>
            <a:r>
              <a:rPr lang="en-US" i="1">
                <a:latin typeface="+mn-lt"/>
                <a:ea typeface="Calibri"/>
                <a:cs typeface="Calibri"/>
              </a:rPr>
              <a:t>Dinardo</a:t>
            </a:r>
            <a:r>
              <a:rPr lang="en-US" sz="1800" i="1">
                <a:effectLst/>
                <a:latin typeface="+mn-lt"/>
                <a:ea typeface="Aptos" panose="020B0004020202020204" pitchFamily="34" charset="0"/>
                <a:cs typeface="Times New Roman"/>
              </a:rPr>
              <a:t>, </a:t>
            </a:r>
            <a:r>
              <a:rPr lang="en-US" i="1">
                <a:latin typeface="+mn-lt"/>
                <a:ea typeface="Aptos" panose="020B0004020202020204" pitchFamily="34" charset="0"/>
                <a:cs typeface="Times New Roman"/>
              </a:rPr>
              <a:t>et al.)</a:t>
            </a:r>
            <a:endParaRPr lang="en-US"/>
          </a:p>
          <a:p>
            <a:pPr marL="285750" indent="-285750">
              <a:buFont typeface="Arial,Sans-Serif"/>
              <a:buChar char="•"/>
            </a:pPr>
            <a:r>
              <a:rPr lang="en-US">
                <a:latin typeface="Calibri"/>
                <a:cs typeface="Calibri"/>
              </a:rPr>
              <a:t>Promising results for the correcting for SAR and PLRM inconsistencies using estimates of the mean wave period and </a:t>
            </a:r>
            <a:r>
              <a:rPr lang="en-US" err="1">
                <a:latin typeface="Calibri"/>
                <a:cs typeface="Calibri"/>
              </a:rPr>
              <a:t>sigmav</a:t>
            </a:r>
            <a:r>
              <a:rPr lang="en-US">
                <a:latin typeface="Calibri"/>
                <a:cs typeface="Calibri"/>
              </a:rPr>
              <a:t> directly from altimetry data. </a:t>
            </a:r>
          </a:p>
        </p:txBody>
      </p:sp>
      <p:sp>
        <p:nvSpPr>
          <p:cNvPr id="7" name="TextBox 6">
            <a:extLst>
              <a:ext uri="{FF2B5EF4-FFF2-40B4-BE49-F238E27FC236}">
                <a16:creationId xmlns:a16="http://schemas.microsoft.com/office/drawing/2014/main" id="{E1C359EB-3F72-EB32-87B7-79218302DFEF}"/>
              </a:ext>
            </a:extLst>
          </p:cNvPr>
          <p:cNvSpPr txBox="1"/>
          <p:nvPr/>
        </p:nvSpPr>
        <p:spPr>
          <a:xfrm>
            <a:off x="193698" y="1040890"/>
            <a:ext cx="11803438" cy="923330"/>
          </a:xfrm>
          <a:prstGeom prst="rect">
            <a:avLst/>
          </a:prstGeom>
          <a:noFill/>
        </p:spPr>
        <p:txBody>
          <a:bodyPr wrap="square" lIns="91440" tIns="45720" rIns="91440" bIns="45720" anchor="t">
            <a:spAutoFit/>
          </a:bodyPr>
          <a:lstStyle/>
          <a:p>
            <a:r>
              <a:rPr lang="en-US" sz="1800">
                <a:effectLst/>
                <a:latin typeface="+mn-lt"/>
                <a:ea typeface="Aptos" panose="020B0004020202020204" pitchFamily="34" charset="0"/>
                <a:cs typeface="Times New Roman"/>
              </a:rPr>
              <a:t>Swell Characterization from Sentinel-3 and Sentinel-6MF SAR altimetry data (</a:t>
            </a:r>
            <a:r>
              <a:rPr lang="en-US" sz="1800" i="1">
                <a:effectLst/>
                <a:latin typeface="+mn-lt"/>
                <a:ea typeface="Aptos" panose="020B0004020202020204" pitchFamily="34" charset="0"/>
                <a:cs typeface="Times New Roman"/>
              </a:rPr>
              <a:t>L. Rodet, </a:t>
            </a:r>
            <a:r>
              <a:rPr lang="en-US" i="1">
                <a:latin typeface="+mn-lt"/>
                <a:ea typeface="Aptos" panose="020B0004020202020204" pitchFamily="34" charset="0"/>
                <a:cs typeface="Times New Roman"/>
              </a:rPr>
              <a:t>et al.)</a:t>
            </a:r>
            <a:endParaRPr lang="en-US" sz="1800" i="1">
              <a:effectLst/>
              <a:latin typeface="+mn-lt"/>
              <a:ea typeface="Aptos" panose="020B0004020202020204" pitchFamily="34" charset="0"/>
              <a:cs typeface="Times New Roman"/>
            </a:endParaRPr>
          </a:p>
          <a:p>
            <a:pPr marL="285750" indent="-285750">
              <a:buFont typeface="Arial" panose="020B0604020202020204" pitchFamily="34" charset="0"/>
              <a:buChar char="•"/>
            </a:pPr>
            <a:r>
              <a:rPr lang="en-US">
                <a:latin typeface="+mn-lt"/>
                <a:ea typeface="Aptos" panose="020B0004020202020204" pitchFamily="34" charset="0"/>
                <a:cs typeface="Times New Roman"/>
              </a:rPr>
              <a:t>In low to moderate sea state, the spectral analysis of SAR altimetry modulation gives a good proxy for swell </a:t>
            </a:r>
            <a:r>
              <a:rPr lang="en-US" err="1">
                <a:latin typeface="+mn-lt"/>
                <a:ea typeface="Aptos" panose="020B0004020202020204" pitchFamily="34" charset="0"/>
                <a:cs typeface="Times New Roman"/>
              </a:rPr>
              <a:t>spectrumNew</a:t>
            </a:r>
            <a:r>
              <a:rPr lang="en-US">
                <a:latin typeface="+mn-lt"/>
                <a:ea typeface="Aptos" panose="020B0004020202020204" pitchFamily="34" charset="0"/>
                <a:cs typeface="Times New Roman"/>
              </a:rPr>
              <a:t> missions and complementary systems (Sentinel-1, CFOSAT, swath altimeters) may improve on this.</a:t>
            </a:r>
            <a:endParaRPr lang="en-US">
              <a:latin typeface="+mn-lt"/>
              <a:ea typeface="Calibri"/>
              <a:cs typeface="Times New Roman"/>
            </a:endParaRPr>
          </a:p>
        </p:txBody>
      </p:sp>
    </p:spTree>
    <p:extLst>
      <p:ext uri="{BB962C8B-B14F-4D97-AF65-F5344CB8AC3E}">
        <p14:creationId xmlns:p14="http://schemas.microsoft.com/office/powerpoint/2010/main" val="1733527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64115-CC40-F860-6D08-116A144282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0AF264-0B6F-505D-0F26-E69E9A85C733}"/>
              </a:ext>
            </a:extLst>
          </p:cNvPr>
          <p:cNvSpPr>
            <a:spLocks noGrp="1"/>
          </p:cNvSpPr>
          <p:nvPr>
            <p:ph type="title"/>
          </p:nvPr>
        </p:nvSpPr>
        <p:spPr>
          <a:xfrm>
            <a:off x="-6626" y="236869"/>
            <a:ext cx="9637643" cy="492443"/>
          </a:xfrm>
        </p:spPr>
        <p:txBody>
          <a:bodyPr/>
          <a:lstStyle/>
          <a:p>
            <a:r>
              <a:rPr lang="en-US" sz="3200">
                <a:latin typeface="NotesEsa"/>
              </a:rPr>
              <a:t>Summary of Theme 13.3</a:t>
            </a:r>
            <a:endParaRPr lang="en-US" sz="3200"/>
          </a:p>
        </p:txBody>
      </p:sp>
      <p:sp>
        <p:nvSpPr>
          <p:cNvPr id="6" name="TextBox 5">
            <a:extLst>
              <a:ext uri="{FF2B5EF4-FFF2-40B4-BE49-F238E27FC236}">
                <a16:creationId xmlns:a16="http://schemas.microsoft.com/office/drawing/2014/main" id="{EA8F1232-3974-8989-A6EE-95C220FE4DEA}"/>
              </a:ext>
            </a:extLst>
          </p:cNvPr>
          <p:cNvSpPr txBox="1"/>
          <p:nvPr/>
        </p:nvSpPr>
        <p:spPr>
          <a:xfrm>
            <a:off x="2523744" y="2779776"/>
            <a:ext cx="184731" cy="369332"/>
          </a:xfrm>
          <a:prstGeom prst="rect">
            <a:avLst/>
          </a:prstGeom>
          <a:noFill/>
        </p:spPr>
        <p:txBody>
          <a:bodyPr wrap="none" rtlCol="0">
            <a:spAutoFit/>
          </a:bodyPr>
          <a:lstStyle/>
          <a:p>
            <a:endParaRPr lang="en-US"/>
          </a:p>
        </p:txBody>
      </p:sp>
      <p:sp>
        <p:nvSpPr>
          <p:cNvPr id="20" name="TextBox 19">
            <a:extLst>
              <a:ext uri="{FF2B5EF4-FFF2-40B4-BE49-F238E27FC236}">
                <a16:creationId xmlns:a16="http://schemas.microsoft.com/office/drawing/2014/main" id="{FA362C39-1905-1F58-A365-788260CD298E}"/>
              </a:ext>
            </a:extLst>
          </p:cNvPr>
          <p:cNvSpPr txBox="1"/>
          <p:nvPr/>
        </p:nvSpPr>
        <p:spPr>
          <a:xfrm>
            <a:off x="305382" y="1840374"/>
            <a:ext cx="11582400" cy="923330"/>
          </a:xfrm>
          <a:prstGeom prst="rect">
            <a:avLst/>
          </a:prstGeom>
          <a:noFill/>
        </p:spPr>
        <p:txBody>
          <a:bodyPr wrap="square" lIns="91440" tIns="45720" rIns="91440" bIns="45720" anchor="t">
            <a:spAutoFit/>
          </a:bodyPr>
          <a:lstStyle/>
          <a:p>
            <a:r>
              <a:rPr lang="en-US" sz="1800">
                <a:effectLst/>
                <a:latin typeface="+mn-lt"/>
                <a:ea typeface="Aptos" panose="020B0004020202020204" pitchFamily="34" charset="0"/>
                <a:cs typeface="Times New Roman"/>
              </a:rPr>
              <a:t>Refining the accuracy and stability of tropospheric corrections for satellite altimetry over coastal zones and continental surfaces (</a:t>
            </a:r>
            <a:r>
              <a:rPr lang="en-US" sz="1800" i="1">
                <a:effectLst/>
                <a:latin typeface="+mn-lt"/>
                <a:ea typeface="Aptos" panose="020B0004020202020204" pitchFamily="34" charset="0"/>
                <a:cs typeface="Times New Roman"/>
              </a:rPr>
              <a:t>M. Joana Fernandes, </a:t>
            </a:r>
            <a:r>
              <a:rPr lang="en-US" i="1">
                <a:latin typeface="+mn-lt"/>
                <a:ea typeface="Aptos" panose="020B0004020202020204" pitchFamily="34" charset="0"/>
                <a:cs typeface="Times New Roman"/>
              </a:rPr>
              <a:t>et al.)</a:t>
            </a:r>
            <a:endParaRPr lang="en-US" sz="1800">
              <a:effectLst/>
              <a:latin typeface="+mn-lt"/>
              <a:ea typeface="Aptos" panose="020B0004020202020204" pitchFamily="34" charset="0"/>
              <a:cs typeface="Times New Roman"/>
            </a:endParaRPr>
          </a:p>
          <a:p>
            <a:pPr marL="285750" indent="-285750">
              <a:buFont typeface="Arial"/>
              <a:buChar char="•"/>
            </a:pPr>
            <a:r>
              <a:rPr lang="en-US">
                <a:latin typeface="+mn-lt"/>
                <a:ea typeface="Aptos" panose="020B0004020202020204" pitchFamily="34" charset="0"/>
                <a:cs typeface="Times New Roman"/>
              </a:rPr>
              <a:t>Use</a:t>
            </a:r>
            <a:r>
              <a:rPr lang="en-US" sz="1800">
                <a:effectLst/>
                <a:latin typeface="+mn-lt"/>
                <a:ea typeface="Aptos" panose="020B0004020202020204" pitchFamily="34" charset="0"/>
                <a:cs typeface="Times New Roman"/>
              </a:rPr>
              <a:t> of dynamic WPD vertical profiles from ERA5, significantly reduces </a:t>
            </a:r>
            <a:r>
              <a:rPr lang="en-US">
                <a:latin typeface="+mn-lt"/>
                <a:ea typeface="Aptos" panose="020B0004020202020204" pitchFamily="34" charset="0"/>
                <a:cs typeface="Times New Roman"/>
              </a:rPr>
              <a:t>errors</a:t>
            </a:r>
            <a:r>
              <a:rPr lang="en-US" sz="1800">
                <a:effectLst/>
                <a:latin typeface="+mn-lt"/>
                <a:ea typeface="Aptos" panose="020B0004020202020204" pitchFamily="34" charset="0"/>
                <a:cs typeface="Times New Roman"/>
              </a:rPr>
              <a:t> between WPD data at different altitudes.</a:t>
            </a:r>
          </a:p>
        </p:txBody>
      </p:sp>
      <p:sp>
        <p:nvSpPr>
          <p:cNvPr id="4" name="TextBox 3">
            <a:extLst>
              <a:ext uri="{FF2B5EF4-FFF2-40B4-BE49-F238E27FC236}">
                <a16:creationId xmlns:a16="http://schemas.microsoft.com/office/drawing/2014/main" id="{954D3893-E2A6-BA0F-9389-BDAD297AC72E}"/>
              </a:ext>
            </a:extLst>
          </p:cNvPr>
          <p:cNvSpPr txBox="1"/>
          <p:nvPr/>
        </p:nvSpPr>
        <p:spPr>
          <a:xfrm>
            <a:off x="306029" y="2798962"/>
            <a:ext cx="11582400" cy="923330"/>
          </a:xfrm>
          <a:prstGeom prst="rect">
            <a:avLst/>
          </a:prstGeom>
          <a:noFill/>
        </p:spPr>
        <p:txBody>
          <a:bodyPr wrap="square" lIns="91440" tIns="45720" rIns="91440" bIns="45720" anchor="t">
            <a:spAutoFit/>
          </a:bodyPr>
          <a:lstStyle/>
          <a:p>
            <a:r>
              <a:rPr lang="en-US">
                <a:latin typeface="+mn-lt"/>
                <a:ea typeface="Calibri"/>
                <a:cs typeface="Calibri"/>
              </a:rPr>
              <a:t>Long term microwave radiometer </a:t>
            </a:r>
            <a:r>
              <a:rPr lang="en-US" sz="1800">
                <a:effectLst/>
                <a:latin typeface="+mn-lt"/>
                <a:ea typeface="Calibri"/>
                <a:cs typeface="Calibri"/>
              </a:rPr>
              <a:t>stability </a:t>
            </a:r>
            <a:r>
              <a:rPr lang="en-US">
                <a:latin typeface="+mn-lt"/>
                <a:ea typeface="Calibri"/>
                <a:cs typeface="Calibri"/>
              </a:rPr>
              <a:t>assessment over different </a:t>
            </a:r>
            <a:r>
              <a:rPr lang="en-US" sz="1800">
                <a:effectLst/>
                <a:latin typeface="+mn-lt"/>
                <a:ea typeface="Calibri"/>
                <a:cs typeface="Calibri"/>
              </a:rPr>
              <a:t>altimetry </a:t>
            </a:r>
            <a:r>
              <a:rPr lang="en-US">
                <a:latin typeface="+mn-lt"/>
                <a:ea typeface="Calibri"/>
                <a:cs typeface="Calibri"/>
              </a:rPr>
              <a:t>missions </a:t>
            </a:r>
            <a:r>
              <a:rPr lang="en-US" sz="1800">
                <a:effectLst/>
                <a:latin typeface="+mn-lt"/>
                <a:ea typeface="Calibri"/>
                <a:cs typeface="Calibri"/>
              </a:rPr>
              <a:t>(</a:t>
            </a:r>
            <a:r>
              <a:rPr lang="en-US" i="1">
                <a:latin typeface="+mn-lt"/>
                <a:ea typeface="Calibri"/>
                <a:cs typeface="Calibri"/>
              </a:rPr>
              <a:t>Bin Zhang</a:t>
            </a:r>
            <a:r>
              <a:rPr lang="en-US" sz="1800" i="1">
                <a:effectLst/>
                <a:latin typeface="+mn-lt"/>
                <a:ea typeface="Calibri"/>
                <a:cs typeface="Calibri"/>
              </a:rPr>
              <a:t>, </a:t>
            </a:r>
            <a:r>
              <a:rPr lang="en-US" i="1">
                <a:latin typeface="+mn-lt"/>
                <a:ea typeface="Calibri"/>
                <a:cs typeface="Calibri"/>
              </a:rPr>
              <a:t>Eric </a:t>
            </a:r>
            <a:r>
              <a:rPr lang="en-US" i="1" err="1">
                <a:latin typeface="+mn-lt"/>
                <a:ea typeface="Calibri"/>
                <a:cs typeface="Calibri"/>
              </a:rPr>
              <a:t>Leuliette</a:t>
            </a:r>
            <a:r>
              <a:rPr lang="en-US" sz="1800" i="1">
                <a:effectLst/>
                <a:latin typeface="+mn-lt"/>
                <a:ea typeface="Calibri"/>
                <a:cs typeface="Calibri"/>
              </a:rPr>
              <a:t>)</a:t>
            </a:r>
            <a:endParaRPr lang="en-US" sz="1800">
              <a:effectLst/>
              <a:latin typeface="+mn-lt"/>
              <a:ea typeface="Calibri"/>
              <a:cs typeface="Calibri"/>
            </a:endParaRPr>
          </a:p>
          <a:p>
            <a:pPr marL="285750" indent="-285750">
              <a:buFont typeface="Arial,Sans-Serif"/>
              <a:buChar char="•"/>
            </a:pPr>
            <a:r>
              <a:rPr lang="en-US">
                <a:latin typeface="+mn-lt"/>
                <a:ea typeface="Calibri"/>
                <a:cs typeface="Calibri"/>
              </a:rPr>
              <a:t>New microwave radiometer stability monitoring system at NOAA/STAR for altimetry missions</a:t>
            </a:r>
          </a:p>
          <a:p>
            <a:pPr marL="285750" indent="-285750">
              <a:buFont typeface="Arial,Sans-Serif"/>
              <a:buChar char="•"/>
            </a:pPr>
            <a:r>
              <a:rPr lang="en-US">
                <a:latin typeface="+mn-lt"/>
                <a:ea typeface="Calibri"/>
                <a:cs typeface="Calibri"/>
              </a:rPr>
              <a:t>Identified potential issues with wet </a:t>
            </a:r>
            <a:r>
              <a:rPr lang="en-US" err="1">
                <a:latin typeface="+mn-lt"/>
                <a:ea typeface="Calibri"/>
                <a:cs typeface="Calibri"/>
              </a:rPr>
              <a:t>tropo</a:t>
            </a:r>
            <a:r>
              <a:rPr lang="en-US">
                <a:latin typeface="+mn-lt"/>
                <a:ea typeface="Calibri"/>
                <a:cs typeface="Calibri"/>
              </a:rPr>
              <a:t> corrections/TBs in TOPEX GDR-F, Jason-3, Sentinel-6MF, SWOT</a:t>
            </a:r>
            <a:endParaRPr lang="en-US"/>
          </a:p>
        </p:txBody>
      </p:sp>
      <p:sp>
        <p:nvSpPr>
          <p:cNvPr id="7" name="TextBox 6">
            <a:extLst>
              <a:ext uri="{FF2B5EF4-FFF2-40B4-BE49-F238E27FC236}">
                <a16:creationId xmlns:a16="http://schemas.microsoft.com/office/drawing/2014/main" id="{F93EC062-86F1-FAAF-BE88-DB37AFC92B80}"/>
              </a:ext>
            </a:extLst>
          </p:cNvPr>
          <p:cNvSpPr txBox="1"/>
          <p:nvPr/>
        </p:nvSpPr>
        <p:spPr>
          <a:xfrm>
            <a:off x="304800" y="3724268"/>
            <a:ext cx="11582400" cy="1477328"/>
          </a:xfrm>
          <a:prstGeom prst="rect">
            <a:avLst/>
          </a:prstGeom>
          <a:noFill/>
        </p:spPr>
        <p:txBody>
          <a:bodyPr wrap="square" lIns="91440" tIns="45720" rIns="91440" bIns="45720" anchor="t">
            <a:spAutoFit/>
          </a:bodyPr>
          <a:lstStyle/>
          <a:p>
            <a:r>
              <a:rPr lang="en-US" sz="1800">
                <a:effectLst/>
                <a:latin typeface="+mn-lt"/>
                <a:ea typeface="Aptos" panose="020B0004020202020204" pitchFamily="34" charset="0"/>
                <a:cs typeface="Times New Roman"/>
              </a:rPr>
              <a:t>Performance of the radiometers on Sentinel-6 and SWOT for wet path delay correction (</a:t>
            </a:r>
            <a:r>
              <a:rPr lang="en-US" sz="1800" i="1">
                <a:effectLst/>
                <a:latin typeface="+mn-lt"/>
                <a:ea typeface="Aptos" panose="020B0004020202020204" pitchFamily="34" charset="0"/>
                <a:cs typeface="Times New Roman"/>
              </a:rPr>
              <a:t>Shannon Brown, </a:t>
            </a:r>
            <a:r>
              <a:rPr lang="en-US" i="1">
                <a:latin typeface="+mn-lt"/>
                <a:ea typeface="Aptos" panose="020B0004020202020204" pitchFamily="34" charset="0"/>
                <a:cs typeface="Times New Roman"/>
              </a:rPr>
              <a:t>et al.)</a:t>
            </a:r>
            <a:endParaRPr lang="en-US" sz="1800">
              <a:effectLst/>
              <a:latin typeface="+mn-lt"/>
              <a:ea typeface="Aptos" panose="020B0004020202020204" pitchFamily="34" charset="0"/>
              <a:cs typeface="Times New Roman"/>
            </a:endParaRPr>
          </a:p>
          <a:p>
            <a:pPr marL="285750" indent="-285750">
              <a:buFont typeface="Arial"/>
              <a:buChar char="•"/>
            </a:pPr>
            <a:r>
              <a:rPr lang="en-US">
                <a:latin typeface="+mn-lt"/>
                <a:ea typeface="Aptos" panose="020B0004020202020204" pitchFamily="34" charset="0"/>
                <a:cs typeface="Times New Roman"/>
              </a:rPr>
              <a:t>Sentinel</a:t>
            </a:r>
            <a:r>
              <a:rPr lang="en-US" sz="1800">
                <a:effectLst/>
                <a:latin typeface="+mn-lt"/>
                <a:ea typeface="Aptos" panose="020B0004020202020204" pitchFamily="34" charset="0"/>
                <a:cs typeface="Times New Roman"/>
              </a:rPr>
              <a:t> 6A AMR-C </a:t>
            </a:r>
            <a:r>
              <a:rPr lang="en-US">
                <a:latin typeface="+mn-lt"/>
                <a:ea typeface="Aptos" panose="020B0004020202020204" pitchFamily="34" charset="0"/>
                <a:cs typeface="Times New Roman"/>
              </a:rPr>
              <a:t>e</a:t>
            </a:r>
            <a:r>
              <a:rPr lang="en-US" sz="1800">
                <a:effectLst/>
                <a:latin typeface="+mn-lt"/>
                <a:ea typeface="Aptos" panose="020B0004020202020204" pitchFamily="34" charset="0"/>
                <a:cs typeface="Times New Roman"/>
              </a:rPr>
              <a:t>xternal calibration system providing unprecedented long-term stability of 0.02 + 0.07 mm/</a:t>
            </a:r>
            <a:r>
              <a:rPr lang="en-US" sz="1800" err="1">
                <a:effectLst/>
                <a:latin typeface="+mn-lt"/>
                <a:ea typeface="Aptos" panose="020B0004020202020204" pitchFamily="34" charset="0"/>
                <a:cs typeface="Times New Roman"/>
              </a:rPr>
              <a:t>yr</a:t>
            </a:r>
            <a:r>
              <a:rPr lang="en-US" sz="1800">
                <a:effectLst/>
                <a:latin typeface="+mn-lt"/>
                <a:ea typeface="Aptos" panose="020B0004020202020204" pitchFamily="34" charset="0"/>
                <a:cs typeface="Times New Roman"/>
              </a:rPr>
              <a:t>; Calibration will be updated for GDR-G re-processing</a:t>
            </a:r>
            <a:r>
              <a:rPr lang="en-US">
                <a:latin typeface="+mn-lt"/>
                <a:ea typeface="Aptos" panose="020B0004020202020204" pitchFamily="34" charset="0"/>
                <a:cs typeface="Times New Roman"/>
              </a:rPr>
              <a:t>; </a:t>
            </a:r>
            <a:r>
              <a:rPr lang="en-US" sz="1800">
                <a:effectLst/>
                <a:latin typeface="+mn-lt"/>
                <a:ea typeface="Aptos" panose="020B0004020202020204" pitchFamily="34" charset="0"/>
                <a:cs typeface="Times New Roman"/>
              </a:rPr>
              <a:t>HRMR will be updated to eliminate drift using cold sky </a:t>
            </a:r>
            <a:r>
              <a:rPr lang="en-US" err="1">
                <a:latin typeface="+mn-lt"/>
                <a:ea typeface="Aptos" panose="020B0004020202020204" pitchFamily="34" charset="0"/>
                <a:cs typeface="Times New Roman"/>
              </a:rPr>
              <a:t>obs</a:t>
            </a:r>
            <a:endParaRPr lang="en-US" err="1">
              <a:latin typeface="+mn-lt"/>
              <a:ea typeface="Calibri"/>
              <a:cs typeface="Times New Roman"/>
            </a:endParaRPr>
          </a:p>
          <a:p>
            <a:pPr marL="285750" indent="-285750">
              <a:buFont typeface="Arial"/>
              <a:buChar char="•"/>
            </a:pPr>
            <a:r>
              <a:rPr lang="en-US">
                <a:latin typeface="+mn-lt"/>
                <a:ea typeface="Aptos" panose="020B0004020202020204" pitchFamily="34" charset="0"/>
                <a:cs typeface="Times New Roman"/>
              </a:rPr>
              <a:t>SWOT</a:t>
            </a:r>
            <a:r>
              <a:rPr lang="en-US" sz="1800">
                <a:effectLst/>
                <a:latin typeface="+mn-lt"/>
                <a:ea typeface="Aptos" panose="020B0004020202020204" pitchFamily="34" charset="0"/>
                <a:cs typeface="Times New Roman"/>
              </a:rPr>
              <a:t> AMR-S</a:t>
            </a:r>
            <a:r>
              <a:rPr lang="en-US">
                <a:latin typeface="+mn-lt"/>
                <a:ea typeface="Aptos" panose="020B0004020202020204" pitchFamily="34" charset="0"/>
                <a:cs typeface="Times New Roman"/>
              </a:rPr>
              <a:t> </a:t>
            </a:r>
            <a:r>
              <a:rPr lang="en-US" err="1">
                <a:latin typeface="+mn-lt"/>
                <a:ea typeface="Calibri"/>
                <a:cs typeface="Calibri"/>
              </a:rPr>
              <a:t>AMR-S</a:t>
            </a:r>
            <a:r>
              <a:rPr lang="en-US">
                <a:latin typeface="+mn-lt"/>
                <a:ea typeface="Calibri"/>
                <a:cs typeface="Calibri"/>
              </a:rPr>
              <a:t> meets spectral requirement, s</a:t>
            </a:r>
            <a:r>
              <a:rPr lang="en-US">
                <a:latin typeface="+mn-lt"/>
                <a:ea typeface="Calibri"/>
                <a:cs typeface="Times New Roman"/>
              </a:rPr>
              <a:t>mall</a:t>
            </a:r>
            <a:r>
              <a:rPr lang="en-US" sz="1800">
                <a:effectLst/>
                <a:latin typeface="+mn-lt"/>
                <a:ea typeface="Aptos" panose="020B0004020202020204" pitchFamily="34" charset="0"/>
                <a:cs typeface="Times New Roman"/>
              </a:rPr>
              <a:t> residual inter-beam calibration bias will be </a:t>
            </a:r>
            <a:r>
              <a:rPr lang="en-US">
                <a:latin typeface="+mn-lt"/>
                <a:ea typeface="Aptos" panose="020B0004020202020204" pitchFamily="34" charset="0"/>
                <a:cs typeface="Times New Roman"/>
              </a:rPr>
              <a:t>corrected</a:t>
            </a:r>
            <a:endParaRPr lang="en-US">
              <a:latin typeface="+mn-lt"/>
              <a:ea typeface="Calibri"/>
              <a:cs typeface="Times New Roman"/>
            </a:endParaRPr>
          </a:p>
          <a:p>
            <a:pPr marL="285750" indent="-285750">
              <a:buFont typeface="Arial"/>
              <a:buChar char="•"/>
            </a:pPr>
            <a:r>
              <a:rPr lang="en-US">
                <a:latin typeface="+mn-lt"/>
                <a:ea typeface="Aptos" panose="020B0004020202020204" pitchFamily="34" charset="0"/>
                <a:cs typeface="Times New Roman"/>
              </a:rPr>
              <a:t>Jason-3</a:t>
            </a:r>
            <a:r>
              <a:rPr lang="en-US" sz="1800">
                <a:effectLst/>
                <a:latin typeface="+mn-lt"/>
                <a:ea typeface="Aptos" panose="020B0004020202020204" pitchFamily="34" charset="0"/>
                <a:cs typeface="Times New Roman"/>
              </a:rPr>
              <a:t> AMR wet path delay correction for climate available; coefficients will be updated for upcoming re-processing</a:t>
            </a:r>
            <a:endParaRPr lang="en-US" sz="1800">
              <a:effectLst/>
              <a:latin typeface="+mn-lt"/>
              <a:ea typeface="Calibri"/>
              <a:cs typeface="Times New Roman"/>
            </a:endParaRPr>
          </a:p>
        </p:txBody>
      </p:sp>
      <p:sp>
        <p:nvSpPr>
          <p:cNvPr id="9" name="TextBox 8">
            <a:extLst>
              <a:ext uri="{FF2B5EF4-FFF2-40B4-BE49-F238E27FC236}">
                <a16:creationId xmlns:a16="http://schemas.microsoft.com/office/drawing/2014/main" id="{CEFE0DEC-D354-F9DD-A8A0-75FC7DAD722D}"/>
              </a:ext>
            </a:extLst>
          </p:cNvPr>
          <p:cNvSpPr txBox="1"/>
          <p:nvPr/>
        </p:nvSpPr>
        <p:spPr>
          <a:xfrm>
            <a:off x="304800" y="5228303"/>
            <a:ext cx="11582400" cy="1477328"/>
          </a:xfrm>
          <a:prstGeom prst="rect">
            <a:avLst/>
          </a:prstGeom>
          <a:noFill/>
        </p:spPr>
        <p:txBody>
          <a:bodyPr wrap="square" lIns="91440" tIns="45720" rIns="91440" bIns="45720" anchor="t">
            <a:spAutoFit/>
          </a:bodyPr>
          <a:lstStyle/>
          <a:p>
            <a:r>
              <a:rPr lang="en-US" sz="1800">
                <a:effectLst/>
                <a:latin typeface="+mn-lt"/>
                <a:ea typeface="Aptos" panose="020B0004020202020204" pitchFamily="34" charset="0"/>
                <a:cs typeface="Times New Roman"/>
              </a:rPr>
              <a:t>GDR-G Altimetry Standards (</a:t>
            </a:r>
            <a:r>
              <a:rPr lang="en-US" sz="1800" i="1">
                <a:effectLst/>
                <a:latin typeface="+mn-lt"/>
                <a:ea typeface="Aptos" panose="020B0004020202020204" pitchFamily="34" charset="0"/>
                <a:cs typeface="Times New Roman"/>
              </a:rPr>
              <a:t>Lucas, B.,</a:t>
            </a:r>
            <a:r>
              <a:rPr lang="en-US" i="1">
                <a:latin typeface="+mn-lt"/>
                <a:ea typeface="Aptos" panose="020B0004020202020204" pitchFamily="34" charset="0"/>
                <a:cs typeface="Times New Roman"/>
              </a:rPr>
              <a:t> et al.)</a:t>
            </a:r>
            <a:endParaRPr lang="en-US" sz="1800">
              <a:effectLst/>
              <a:latin typeface="+mn-lt"/>
              <a:ea typeface="Aptos" panose="020B0004020202020204" pitchFamily="34" charset="0"/>
              <a:cs typeface="Times New Roman"/>
            </a:endParaRPr>
          </a:p>
          <a:p>
            <a:pPr marL="285750" lvl="2" indent="-285750">
              <a:buFont typeface="Arial,Sans-Serif"/>
              <a:buChar char="•"/>
            </a:pPr>
            <a:r>
              <a:rPr lang="en-GB"/>
              <a:t>GDR-G: Newer standards (</a:t>
            </a:r>
            <a:r>
              <a:rPr lang="en-GB">
                <a:latin typeface="Calibri"/>
                <a:ea typeface="Calibri"/>
                <a:cs typeface="Calibri"/>
              </a:rPr>
              <a:t>FES22B, MSS Hybrid 2023, MDT CNES/CLS 2022, POE-G) and d</a:t>
            </a:r>
            <a:r>
              <a:rPr lang="en-GB"/>
              <a:t>ata quality improvement</a:t>
            </a:r>
            <a:endParaRPr lang="en-US">
              <a:latin typeface="Calibri"/>
              <a:ea typeface="Calibri"/>
              <a:cs typeface="Calibri"/>
            </a:endParaRPr>
          </a:p>
          <a:p>
            <a:pPr marL="285750" lvl="2" indent="-285750">
              <a:buFont typeface="Arial,Sans-Serif"/>
              <a:buChar char="•"/>
            </a:pPr>
            <a:r>
              <a:rPr lang="en-GB"/>
              <a:t>Better interoperability and </a:t>
            </a:r>
            <a:r>
              <a:rPr lang="en-GB">
                <a:latin typeface="Calibri"/>
                <a:ea typeface="Calibri"/>
                <a:cs typeface="Calibri"/>
              </a:rPr>
              <a:t>facilitation for higher level products </a:t>
            </a:r>
            <a:r>
              <a:rPr lang="en-GB"/>
              <a:t>s</a:t>
            </a:r>
            <a:r>
              <a:rPr lang="en-GB">
                <a:latin typeface="Calibri"/>
                <a:ea typeface="Calibri"/>
                <a:cs typeface="Calibri"/>
              </a:rPr>
              <a:t>ame standards as DT24 (CMEMS L3 product)</a:t>
            </a:r>
          </a:p>
          <a:p>
            <a:pPr marL="285750" lvl="2" indent="-285750">
              <a:buFont typeface="Arial,Sans-Serif"/>
              <a:buChar char="•"/>
            </a:pPr>
            <a:r>
              <a:rPr lang="en-GB">
                <a:latin typeface="Calibri"/>
                <a:ea typeface="Calibri"/>
                <a:cs typeface="Calibri"/>
              </a:rPr>
              <a:t>To be used on the reprocessing campaigns in 2025</a:t>
            </a:r>
          </a:p>
          <a:p>
            <a:r>
              <a:rPr lang="en-GB" b="1"/>
              <a:t>Recommendation: </a:t>
            </a:r>
            <a:r>
              <a:rPr lang="en-GB"/>
              <a:t>Further continue standardization of Radar Altimeter processing for all missions</a:t>
            </a:r>
          </a:p>
        </p:txBody>
      </p:sp>
      <p:sp>
        <p:nvSpPr>
          <p:cNvPr id="5" name="TextBox 4">
            <a:extLst>
              <a:ext uri="{FF2B5EF4-FFF2-40B4-BE49-F238E27FC236}">
                <a16:creationId xmlns:a16="http://schemas.microsoft.com/office/drawing/2014/main" id="{A8F2811F-1376-9727-AD77-F2322E1CBE85}"/>
              </a:ext>
            </a:extLst>
          </p:cNvPr>
          <p:cNvSpPr txBox="1"/>
          <p:nvPr/>
        </p:nvSpPr>
        <p:spPr>
          <a:xfrm>
            <a:off x="307079" y="1070617"/>
            <a:ext cx="11717594" cy="646331"/>
          </a:xfrm>
          <a:prstGeom prst="rect">
            <a:avLst/>
          </a:prstGeom>
          <a:noFill/>
        </p:spPr>
        <p:txBody>
          <a:bodyPr wrap="square" lIns="91440" tIns="45720" rIns="91440" bIns="45720" anchor="t">
            <a:spAutoFit/>
          </a:bodyPr>
          <a:lstStyle/>
          <a:p>
            <a:r>
              <a:rPr lang="en-US" sz="1800">
                <a:effectLst/>
                <a:latin typeface="+mn-lt"/>
                <a:ea typeface="Aptos" panose="020B0004020202020204" pitchFamily="34" charset="0"/>
                <a:cs typeface="Times New Roman"/>
              </a:rPr>
              <a:t>Coastal evaluation of the first three years of Sentinel-6MF high-resolution wet tropospheric correction (</a:t>
            </a:r>
            <a:r>
              <a:rPr lang="en-US" sz="1800" i="1">
                <a:effectLst/>
                <a:latin typeface="+mn-lt"/>
                <a:ea typeface="Aptos" panose="020B0004020202020204" pitchFamily="34" charset="0"/>
                <a:cs typeface="Times New Roman"/>
              </a:rPr>
              <a:t>Telmo Vieira, </a:t>
            </a:r>
            <a:r>
              <a:rPr lang="en-US" i="1">
                <a:latin typeface="+mn-lt"/>
                <a:ea typeface="Aptos" panose="020B0004020202020204" pitchFamily="34" charset="0"/>
                <a:cs typeface="Times New Roman"/>
              </a:rPr>
              <a:t>et al.)</a:t>
            </a:r>
            <a:endParaRPr lang="en-US" sz="1800">
              <a:effectLst/>
              <a:latin typeface="+mn-lt"/>
              <a:ea typeface="Aptos" panose="020B0004020202020204" pitchFamily="34" charset="0"/>
              <a:cs typeface="Times New Roman"/>
            </a:endParaRPr>
          </a:p>
          <a:p>
            <a:pPr marL="285750" indent="-285750">
              <a:buFont typeface="Arial" panose="020B0604020202020204" pitchFamily="34" charset="0"/>
              <a:buChar char="•"/>
            </a:pPr>
            <a:r>
              <a:rPr lang="en-US" sz="1800">
                <a:effectLst/>
                <a:latin typeface="+mn-lt"/>
                <a:ea typeface="Aptos" panose="020B0004020202020204" pitchFamily="34" charset="0"/>
                <a:cs typeface="Times New Roman"/>
              </a:rPr>
              <a:t>HRMR improves the WTC retrieval for distances to coast up to 20 km</a:t>
            </a:r>
            <a:r>
              <a:rPr lang="en-US">
                <a:latin typeface="+mn-lt"/>
                <a:ea typeface="Aptos" panose="020B0004020202020204" pitchFamily="34" charset="0"/>
                <a:cs typeface="Times New Roman"/>
              </a:rPr>
              <a:t>. Reported some early mission missing data.</a:t>
            </a:r>
            <a:endParaRPr lang="en-US" sz="1800">
              <a:effectLst/>
              <a:latin typeface="+mn-lt"/>
              <a:ea typeface="Aptos" panose="020B0004020202020204" pitchFamily="34" charset="0"/>
              <a:cs typeface="Times New Roman"/>
            </a:endParaRPr>
          </a:p>
        </p:txBody>
      </p:sp>
    </p:spTree>
    <p:extLst>
      <p:ext uri="{BB962C8B-B14F-4D97-AF65-F5344CB8AC3E}">
        <p14:creationId xmlns:p14="http://schemas.microsoft.com/office/powerpoint/2010/main" val="3455855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9BA18-73EA-D5FC-E351-EC92229FFE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C172A-45B9-FB86-126D-2E65F816BFDE}"/>
              </a:ext>
            </a:extLst>
          </p:cNvPr>
          <p:cNvSpPr>
            <a:spLocks noGrp="1"/>
          </p:cNvSpPr>
          <p:nvPr>
            <p:ph type="title"/>
          </p:nvPr>
        </p:nvSpPr>
        <p:spPr>
          <a:xfrm>
            <a:off x="-6626" y="236869"/>
            <a:ext cx="9637643" cy="492443"/>
          </a:xfrm>
        </p:spPr>
        <p:txBody>
          <a:bodyPr/>
          <a:lstStyle/>
          <a:p>
            <a:r>
              <a:rPr lang="en-US" sz="3200">
                <a:latin typeface="NotesEsa"/>
              </a:rPr>
              <a:t>Summary of Theme 13.4</a:t>
            </a:r>
            <a:endParaRPr lang="en-US"/>
          </a:p>
        </p:txBody>
      </p:sp>
      <p:sp>
        <p:nvSpPr>
          <p:cNvPr id="3" name="TextBox 2">
            <a:extLst>
              <a:ext uri="{FF2B5EF4-FFF2-40B4-BE49-F238E27FC236}">
                <a16:creationId xmlns:a16="http://schemas.microsoft.com/office/drawing/2014/main" id="{AE80AD86-6E2B-1837-481A-20DB1207CD05}"/>
              </a:ext>
            </a:extLst>
          </p:cNvPr>
          <p:cNvSpPr txBox="1"/>
          <p:nvPr/>
        </p:nvSpPr>
        <p:spPr>
          <a:xfrm>
            <a:off x="304800" y="1295400"/>
            <a:ext cx="11582400" cy="3785652"/>
          </a:xfrm>
          <a:prstGeom prst="rect">
            <a:avLst/>
          </a:prstGeom>
          <a:noFill/>
        </p:spPr>
        <p:txBody>
          <a:bodyPr wrap="square" lIns="91440" tIns="45720" rIns="91440" bIns="45720" anchor="t">
            <a:spAutoFit/>
          </a:bodyPr>
          <a:lstStyle/>
          <a:p>
            <a:pPr algn="l"/>
            <a:r>
              <a:rPr lang="en-US" sz="2000" b="1" u="sng">
                <a:latin typeface="Calibri"/>
                <a:ea typeface="Calibri"/>
                <a:cs typeface="Calibri"/>
              </a:rPr>
              <a:t>Highlights</a:t>
            </a:r>
            <a:endParaRPr lang="en-US" sz="2000" b="1" u="sng"/>
          </a:p>
          <a:p>
            <a:pPr marL="342900" indent="-342900" algn="l">
              <a:buChar char="•"/>
            </a:pPr>
            <a:r>
              <a:rPr lang="en-US" sz="2000">
                <a:latin typeface="Calibri"/>
                <a:ea typeface="Calibri"/>
                <a:cs typeface="Calibri"/>
              </a:rPr>
              <a:t>Improvement of POD products (CPOD operational product and JPL new orbits based on ITRF2020)</a:t>
            </a:r>
            <a:endParaRPr lang="en-US" sz="2000"/>
          </a:p>
          <a:p>
            <a:pPr marL="342900" lvl="1" indent="-342900" algn="l">
              <a:buChar char="•"/>
            </a:pPr>
            <a:r>
              <a:rPr lang="en-US" sz="2000">
                <a:latin typeface="Calibri"/>
                <a:ea typeface="Calibri"/>
                <a:cs typeface="Calibri"/>
              </a:rPr>
              <a:t>The current level of accuracy between the CPOD QWG solutions allows to observe subtle effects such as the geocenter motion modelling, which is identified as the main topic to address in the upcoming future</a:t>
            </a:r>
            <a:endParaRPr lang="en-US" sz="2000"/>
          </a:p>
          <a:p>
            <a:pPr marL="342900" indent="-342900" algn="l">
              <a:buChar char="•"/>
            </a:pPr>
            <a:r>
              <a:rPr lang="en-US" sz="2000">
                <a:latin typeface="Calibri"/>
                <a:ea typeface="Calibri"/>
                <a:cs typeface="Calibri"/>
              </a:rPr>
              <a:t>The Harvest Experiment is well positioned to move forward seamlessly, without the platform itself (plate-form decommissioned) allowing to continue the Harvest long-term time series of sea level monitoring</a:t>
            </a:r>
            <a:endParaRPr lang="en-US" sz="2000"/>
          </a:p>
          <a:p>
            <a:pPr marL="342900" indent="-342900" algn="l">
              <a:buChar char="•"/>
            </a:pPr>
            <a:r>
              <a:rPr lang="en-US" sz="2000">
                <a:latin typeface="Calibri"/>
                <a:ea typeface="Calibri"/>
                <a:cs typeface="Calibri"/>
              </a:rPr>
              <a:t>Corner reflectors may be suitable to monitor residual range drift for GMSL stability requirement</a:t>
            </a:r>
            <a:endParaRPr lang="en-US" sz="2000"/>
          </a:p>
          <a:p>
            <a:pPr algn="l"/>
            <a:r>
              <a:rPr lang="en-US" sz="2000" b="1" u="sng">
                <a:latin typeface="Calibri"/>
                <a:ea typeface="Calibri"/>
                <a:cs typeface="Calibri"/>
              </a:rPr>
              <a:t>Recommendations</a:t>
            </a:r>
            <a:endParaRPr lang="en-US" sz="2000" b="1" u="sng"/>
          </a:p>
          <a:p>
            <a:pPr marL="342900" indent="-342900" algn="l">
              <a:buChar char="•"/>
            </a:pPr>
            <a:r>
              <a:rPr lang="en-US" sz="2000">
                <a:latin typeface="Calibri"/>
                <a:ea typeface="Calibri"/>
                <a:cs typeface="Calibri"/>
              </a:rPr>
              <a:t>Which origin to be choose for POD (Center of mass, of network)? To be specified in mission specification</a:t>
            </a:r>
            <a:endParaRPr lang="en-US" sz="2000"/>
          </a:p>
          <a:p>
            <a:pPr marL="342900" indent="-342900" algn="l">
              <a:buChar char="•"/>
            </a:pPr>
            <a:r>
              <a:rPr lang="en-US" sz="2000">
                <a:latin typeface="Calibri"/>
                <a:ea typeface="Calibri"/>
                <a:cs typeface="Calibri"/>
              </a:rPr>
              <a:t>Users interested in GMSL should switch to POE-G</a:t>
            </a:r>
            <a:endParaRPr lang="en-US" sz="2000"/>
          </a:p>
          <a:p>
            <a:pPr marL="342900" indent="-342900" algn="l">
              <a:buChar char="•"/>
            </a:pPr>
            <a:r>
              <a:rPr lang="en-US" sz="2000">
                <a:latin typeface="Calibri"/>
                <a:ea typeface="Calibri"/>
                <a:cs typeface="Calibri"/>
              </a:rPr>
              <a:t>Upcoming missions likely to rely on corner reflector networks for regular monitoring, not just for absolute range measurements but for range drift monitoring</a:t>
            </a:r>
            <a:endParaRPr lang="en-US" sz="2000"/>
          </a:p>
        </p:txBody>
      </p:sp>
    </p:spTree>
    <p:extLst>
      <p:ext uri="{BB962C8B-B14F-4D97-AF65-F5344CB8AC3E}">
        <p14:creationId xmlns:p14="http://schemas.microsoft.com/office/powerpoint/2010/main" val="244237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D579A-C6E9-1FFA-DD88-1642A5A7CE6C}"/>
              </a:ext>
            </a:extLst>
          </p:cNvPr>
          <p:cNvSpPr>
            <a:spLocks noGrp="1"/>
          </p:cNvSpPr>
          <p:nvPr>
            <p:ph type="title"/>
          </p:nvPr>
        </p:nvSpPr>
        <p:spPr>
          <a:xfrm>
            <a:off x="6405557" y="1366446"/>
            <a:ext cx="5272440" cy="1107996"/>
          </a:xfrm>
        </p:spPr>
        <p:txBody>
          <a:bodyPr/>
          <a:lstStyle/>
          <a:p>
            <a:r>
              <a:rPr lang="en-GB" sz="7200">
                <a:solidFill>
                  <a:schemeClr val="tx2">
                    <a:lumMod val="75000"/>
                  </a:schemeClr>
                </a:solidFill>
              </a:rPr>
              <a:t>Thank you</a:t>
            </a:r>
            <a:endParaRPr lang="en-IE" sz="7200">
              <a:solidFill>
                <a:schemeClr val="tx2">
                  <a:lumMod val="75000"/>
                </a:schemeClr>
              </a:solidFill>
            </a:endParaRPr>
          </a:p>
        </p:txBody>
      </p:sp>
      <p:pic>
        <p:nvPicPr>
          <p:cNvPr id="9" name="Picture 8" descr="A person standing in front of a screen&#10;&#10;Description automatically generated">
            <a:extLst>
              <a:ext uri="{FF2B5EF4-FFF2-40B4-BE49-F238E27FC236}">
                <a16:creationId xmlns:a16="http://schemas.microsoft.com/office/drawing/2014/main" id="{D0D2DBED-4905-790F-8F53-4216DEE04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5650" y="4553073"/>
            <a:ext cx="2241559" cy="1681169"/>
          </a:xfrm>
          <a:prstGeom prst="rect">
            <a:avLst/>
          </a:prstGeom>
        </p:spPr>
      </p:pic>
      <p:pic>
        <p:nvPicPr>
          <p:cNvPr id="11" name="Picture 10" descr="A large screen with a diagram on it&#10;&#10;Description automatically generated">
            <a:extLst>
              <a:ext uri="{FF2B5EF4-FFF2-40B4-BE49-F238E27FC236}">
                <a16:creationId xmlns:a16="http://schemas.microsoft.com/office/drawing/2014/main" id="{51EE3B4B-E487-CE56-BE5E-B1F9460F2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0243" y="4343129"/>
            <a:ext cx="2439454" cy="1829590"/>
          </a:xfrm>
          <a:prstGeom prst="rect">
            <a:avLst/>
          </a:prstGeom>
        </p:spPr>
      </p:pic>
      <p:pic>
        <p:nvPicPr>
          <p:cNvPr id="13" name="Picture 12" descr="A screen with text on it&#10;&#10;Description automatically generated">
            <a:extLst>
              <a:ext uri="{FF2B5EF4-FFF2-40B4-BE49-F238E27FC236}">
                <a16:creationId xmlns:a16="http://schemas.microsoft.com/office/drawing/2014/main" id="{0A12787E-FB84-6B2B-F1AA-D6AF762D0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7171" y="3275574"/>
            <a:ext cx="2138050" cy="1603538"/>
          </a:xfrm>
          <a:prstGeom prst="rect">
            <a:avLst/>
          </a:prstGeom>
        </p:spPr>
      </p:pic>
      <p:pic>
        <p:nvPicPr>
          <p:cNvPr id="15" name="Picture 14" descr="A poster on a wall&#10;&#10;Description automatically generated">
            <a:extLst>
              <a:ext uri="{FF2B5EF4-FFF2-40B4-BE49-F238E27FC236}">
                <a16:creationId xmlns:a16="http://schemas.microsoft.com/office/drawing/2014/main" id="{F2EE10B9-9094-6011-C936-9A354E8D85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3162" y="3837998"/>
            <a:ext cx="1991188" cy="2654917"/>
          </a:xfrm>
          <a:prstGeom prst="rect">
            <a:avLst/>
          </a:prstGeom>
        </p:spPr>
      </p:pic>
      <p:pic>
        <p:nvPicPr>
          <p:cNvPr id="7" name="Picture 6" descr="A large screen with a white board with text&#10;&#10;Description automatically generated with medium confidence">
            <a:extLst>
              <a:ext uri="{FF2B5EF4-FFF2-40B4-BE49-F238E27FC236}">
                <a16:creationId xmlns:a16="http://schemas.microsoft.com/office/drawing/2014/main" id="{3E08A054-9039-D45D-12B2-E7113874C7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6148" y="3441235"/>
            <a:ext cx="2178345" cy="1633759"/>
          </a:xfrm>
          <a:prstGeom prst="rect">
            <a:avLst/>
          </a:prstGeom>
        </p:spPr>
      </p:pic>
      <p:grpSp>
        <p:nvGrpSpPr>
          <p:cNvPr id="3" name="Group 2">
            <a:extLst>
              <a:ext uri="{FF2B5EF4-FFF2-40B4-BE49-F238E27FC236}">
                <a16:creationId xmlns:a16="http://schemas.microsoft.com/office/drawing/2014/main" id="{92C21968-F45A-2E43-E3EA-DB228DAF2E14}"/>
              </a:ext>
            </a:extLst>
          </p:cNvPr>
          <p:cNvGrpSpPr/>
          <p:nvPr/>
        </p:nvGrpSpPr>
        <p:grpSpPr>
          <a:xfrm>
            <a:off x="161182" y="15703"/>
            <a:ext cx="5267218" cy="4695290"/>
            <a:chOff x="6981304" y="2198670"/>
            <a:chExt cx="5267218" cy="4695290"/>
          </a:xfrm>
        </p:grpSpPr>
        <p:sp>
          <p:nvSpPr>
            <p:cNvPr id="4" name="Cloud 3">
              <a:extLst>
                <a:ext uri="{FF2B5EF4-FFF2-40B4-BE49-F238E27FC236}">
                  <a16:creationId xmlns:a16="http://schemas.microsoft.com/office/drawing/2014/main" id="{B7E9711E-BDB9-2C13-7B35-174C3206F0DB}"/>
                </a:ext>
              </a:extLst>
            </p:cNvPr>
            <p:cNvSpPr/>
            <p:nvPr/>
          </p:nvSpPr>
          <p:spPr>
            <a:xfrm rot="2255007">
              <a:off x="6981304" y="2198670"/>
              <a:ext cx="5267218" cy="4695290"/>
            </a:xfrm>
            <a:custGeom>
              <a:avLst/>
              <a:gdLst>
                <a:gd name="connsiteX0" fmla="*/ 475512 w 5267218"/>
                <a:gd name="connsiteY0" fmla="*/ 1561836 h 4695290"/>
                <a:gd name="connsiteX1" fmla="*/ 685591 w 5267218"/>
                <a:gd name="connsiteY1" fmla="*/ 750702 h 4695290"/>
                <a:gd name="connsiteX2" fmla="*/ 1707578 w 5267218"/>
                <a:gd name="connsiteY2" fmla="*/ 565391 h 4695290"/>
                <a:gd name="connsiteX3" fmla="*/ 2737977 w 5267218"/>
                <a:gd name="connsiteY3" fmla="*/ 373014 h 4695290"/>
                <a:gd name="connsiteX4" fmla="*/ 3139481 w 5267218"/>
                <a:gd name="connsiteY4" fmla="*/ 21737 h 4695290"/>
                <a:gd name="connsiteX5" fmla="*/ 3637428 w 5267218"/>
                <a:gd name="connsiteY5" fmla="*/ 269653 h 4695290"/>
                <a:gd name="connsiteX6" fmla="*/ 4323873 w 5267218"/>
                <a:gd name="connsiteY6" fmla="*/ 74994 h 4695290"/>
                <a:gd name="connsiteX7" fmla="*/ 4671973 w 5267218"/>
                <a:gd name="connsiteY7" fmla="*/ 606040 h 4695290"/>
                <a:gd name="connsiteX8" fmla="*/ 5118711 w 5267218"/>
                <a:gd name="connsiteY8" fmla="*/ 1121435 h 4695290"/>
                <a:gd name="connsiteX9" fmla="*/ 5098715 w 5267218"/>
                <a:gd name="connsiteY9" fmla="*/ 1680305 h 4695290"/>
                <a:gd name="connsiteX10" fmla="*/ 5244783 w 5267218"/>
                <a:gd name="connsiteY10" fmla="*/ 2534804 h 4695290"/>
                <a:gd name="connsiteX11" fmla="*/ 4560532 w 5267218"/>
                <a:gd name="connsiteY11" fmla="*/ 3282790 h 4695290"/>
                <a:gd name="connsiteX12" fmla="*/ 4315582 w 5267218"/>
                <a:gd name="connsiteY12" fmla="*/ 3923719 h 4695290"/>
                <a:gd name="connsiteX13" fmla="*/ 3481606 w 5267218"/>
                <a:gd name="connsiteY13" fmla="*/ 4001321 h 4695290"/>
                <a:gd name="connsiteX14" fmla="*/ 2885630 w 5267218"/>
                <a:gd name="connsiteY14" fmla="*/ 4685073 h 4695290"/>
                <a:gd name="connsiteX15" fmla="*/ 2009346 w 5267218"/>
                <a:gd name="connsiteY15" fmla="*/ 4267714 h 4695290"/>
                <a:gd name="connsiteX16" fmla="*/ 707660 w 5267218"/>
                <a:gd name="connsiteY16" fmla="*/ 3855354 h 4695290"/>
                <a:gd name="connsiteX17" fmla="*/ 135338 w 5267218"/>
                <a:gd name="connsiteY17" fmla="*/ 3396477 h 4695290"/>
                <a:gd name="connsiteX18" fmla="*/ 257630 w 5267218"/>
                <a:gd name="connsiteY18" fmla="*/ 2777068 h 4695290"/>
                <a:gd name="connsiteX19" fmla="*/ -610 w 5267218"/>
                <a:gd name="connsiteY19" fmla="*/ 2141573 h 4695290"/>
                <a:gd name="connsiteX20" fmla="*/ 471001 w 5267218"/>
                <a:gd name="connsiteY20" fmla="*/ 1576726 h 4695290"/>
                <a:gd name="connsiteX21" fmla="*/ 475512 w 5267218"/>
                <a:gd name="connsiteY21" fmla="*/ 1561836 h 4695290"/>
                <a:gd name="connsiteX0" fmla="*/ 572200 w 5267218"/>
                <a:gd name="connsiteY0" fmla="*/ 2845106 h 4695290"/>
                <a:gd name="connsiteX1" fmla="*/ 263360 w 5267218"/>
                <a:gd name="connsiteY1" fmla="*/ 2758482 h 4695290"/>
                <a:gd name="connsiteX2" fmla="*/ 844705 w 5267218"/>
                <a:gd name="connsiteY2" fmla="*/ 3793076 h 4695290"/>
                <a:gd name="connsiteX3" fmla="*/ 709611 w 5267218"/>
                <a:gd name="connsiteY3" fmla="*/ 3834486 h 4695290"/>
                <a:gd name="connsiteX4" fmla="*/ 2009102 w 5267218"/>
                <a:gd name="connsiteY4" fmla="*/ 4248585 h 4695290"/>
                <a:gd name="connsiteX5" fmla="*/ 1927655 w 5267218"/>
                <a:gd name="connsiteY5" fmla="*/ 4059469 h 4695290"/>
                <a:gd name="connsiteX6" fmla="*/ 3514770 w 5267218"/>
                <a:gd name="connsiteY6" fmla="*/ 3776991 h 4695290"/>
                <a:gd name="connsiteX7" fmla="*/ 3482216 w 5267218"/>
                <a:gd name="connsiteY7" fmla="*/ 3984475 h 4695290"/>
                <a:gd name="connsiteX8" fmla="*/ 4161224 w 5267218"/>
                <a:gd name="connsiteY8" fmla="*/ 2494807 h 4695290"/>
                <a:gd name="connsiteX9" fmla="*/ 4557606 w 5267218"/>
                <a:gd name="connsiteY9" fmla="*/ 3270399 h 4695290"/>
                <a:gd name="connsiteX10" fmla="*/ 5096277 w 5267218"/>
                <a:gd name="connsiteY10" fmla="*/ 1668784 h 4695290"/>
                <a:gd name="connsiteX11" fmla="*/ 4919727 w 5267218"/>
                <a:gd name="connsiteY11" fmla="*/ 1959631 h 4695290"/>
                <a:gd name="connsiteX12" fmla="*/ 4672705 w 5267218"/>
                <a:gd name="connsiteY12" fmla="*/ 589737 h 4695290"/>
                <a:gd name="connsiteX13" fmla="*/ 4681971 w 5267218"/>
                <a:gd name="connsiteY13" fmla="*/ 727117 h 4695290"/>
                <a:gd name="connsiteX14" fmla="*/ 3545374 w 5267218"/>
                <a:gd name="connsiteY14" fmla="*/ 429532 h 4695290"/>
                <a:gd name="connsiteX15" fmla="*/ 3635843 w 5267218"/>
                <a:gd name="connsiteY15" fmla="*/ 254328 h 4695290"/>
                <a:gd name="connsiteX16" fmla="*/ 2699571 w 5267218"/>
                <a:gd name="connsiteY16" fmla="*/ 513003 h 4695290"/>
                <a:gd name="connsiteX17" fmla="*/ 2743342 w 5267218"/>
                <a:gd name="connsiteY17" fmla="*/ 361928 h 4695290"/>
                <a:gd name="connsiteX18" fmla="*/ 1706968 w 5267218"/>
                <a:gd name="connsiteY18" fmla="*/ 564304 h 4695290"/>
                <a:gd name="connsiteX19" fmla="*/ 1865473 w 5267218"/>
                <a:gd name="connsiteY19" fmla="*/ 710814 h 4695290"/>
                <a:gd name="connsiteX20" fmla="*/ 503190 w 5267218"/>
                <a:gd name="connsiteY20" fmla="*/ 1716063 h 4695290"/>
                <a:gd name="connsiteX21" fmla="*/ 475512 w 5267218"/>
                <a:gd name="connsiteY21" fmla="*/ 1561836 h 469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67218" h="4695290" fill="none" extrusionOk="0">
                  <a:moveTo>
                    <a:pt x="475512" y="1561836"/>
                  </a:moveTo>
                  <a:cubicBezTo>
                    <a:pt x="437242" y="1273781"/>
                    <a:pt x="448758" y="971174"/>
                    <a:pt x="685591" y="750702"/>
                  </a:cubicBezTo>
                  <a:cubicBezTo>
                    <a:pt x="930110" y="417152"/>
                    <a:pt x="1380091" y="335866"/>
                    <a:pt x="1707578" y="565391"/>
                  </a:cubicBezTo>
                  <a:cubicBezTo>
                    <a:pt x="1815783" y="206618"/>
                    <a:pt x="2341108" y="-33678"/>
                    <a:pt x="2737977" y="373014"/>
                  </a:cubicBezTo>
                  <a:cubicBezTo>
                    <a:pt x="2825611" y="196232"/>
                    <a:pt x="2965415" y="39656"/>
                    <a:pt x="3139481" y="21737"/>
                  </a:cubicBezTo>
                  <a:cubicBezTo>
                    <a:pt x="3323669" y="-60831"/>
                    <a:pt x="3473336" y="57650"/>
                    <a:pt x="3637428" y="269653"/>
                  </a:cubicBezTo>
                  <a:cubicBezTo>
                    <a:pt x="3800233" y="65973"/>
                    <a:pt x="4032381" y="-65626"/>
                    <a:pt x="4323873" y="74994"/>
                  </a:cubicBezTo>
                  <a:cubicBezTo>
                    <a:pt x="4544706" y="154293"/>
                    <a:pt x="4668638" y="414015"/>
                    <a:pt x="4671973" y="606040"/>
                  </a:cubicBezTo>
                  <a:cubicBezTo>
                    <a:pt x="4838812" y="675331"/>
                    <a:pt x="5066448" y="846407"/>
                    <a:pt x="5118711" y="1121435"/>
                  </a:cubicBezTo>
                  <a:cubicBezTo>
                    <a:pt x="5167344" y="1308861"/>
                    <a:pt x="5118988" y="1513777"/>
                    <a:pt x="5098715" y="1680305"/>
                  </a:cubicBezTo>
                  <a:cubicBezTo>
                    <a:pt x="5228213" y="1838010"/>
                    <a:pt x="5287942" y="2269348"/>
                    <a:pt x="5244783" y="2534804"/>
                  </a:cubicBezTo>
                  <a:cubicBezTo>
                    <a:pt x="5169415" y="2996791"/>
                    <a:pt x="4944252" y="3208247"/>
                    <a:pt x="4560532" y="3282790"/>
                  </a:cubicBezTo>
                  <a:cubicBezTo>
                    <a:pt x="4547024" y="3498990"/>
                    <a:pt x="4426555" y="3805232"/>
                    <a:pt x="4315582" y="3923719"/>
                  </a:cubicBezTo>
                  <a:cubicBezTo>
                    <a:pt x="4061600" y="4181690"/>
                    <a:pt x="3814102" y="4225074"/>
                    <a:pt x="3481606" y="4001321"/>
                  </a:cubicBezTo>
                  <a:cubicBezTo>
                    <a:pt x="3419591" y="4325258"/>
                    <a:pt x="3153634" y="4682864"/>
                    <a:pt x="2885630" y="4685073"/>
                  </a:cubicBezTo>
                  <a:cubicBezTo>
                    <a:pt x="2568930" y="4802944"/>
                    <a:pt x="2193201" y="4675705"/>
                    <a:pt x="2009346" y="4267714"/>
                  </a:cubicBezTo>
                  <a:cubicBezTo>
                    <a:pt x="1511037" y="4608971"/>
                    <a:pt x="870516" y="4496295"/>
                    <a:pt x="707660" y="3855354"/>
                  </a:cubicBezTo>
                  <a:cubicBezTo>
                    <a:pt x="381394" y="3952632"/>
                    <a:pt x="218991" y="3665367"/>
                    <a:pt x="135338" y="3396477"/>
                  </a:cubicBezTo>
                  <a:cubicBezTo>
                    <a:pt x="86600" y="3152291"/>
                    <a:pt x="137265" y="2998561"/>
                    <a:pt x="257630" y="2777068"/>
                  </a:cubicBezTo>
                  <a:cubicBezTo>
                    <a:pt x="72478" y="2639073"/>
                    <a:pt x="-41050" y="2403586"/>
                    <a:pt x="-610" y="2141573"/>
                  </a:cubicBezTo>
                  <a:cubicBezTo>
                    <a:pt x="34255" y="1857531"/>
                    <a:pt x="224906" y="1561066"/>
                    <a:pt x="471001" y="1576726"/>
                  </a:cubicBezTo>
                  <a:cubicBezTo>
                    <a:pt x="473166" y="1571290"/>
                    <a:pt x="473873" y="1567294"/>
                    <a:pt x="475512" y="1561836"/>
                  </a:cubicBezTo>
                  <a:close/>
                </a:path>
                <a:path w="5267218" h="4695290" fill="none" extrusionOk="0">
                  <a:moveTo>
                    <a:pt x="572200" y="2845106"/>
                  </a:moveTo>
                  <a:cubicBezTo>
                    <a:pt x="459411" y="2839713"/>
                    <a:pt x="343007" y="2847146"/>
                    <a:pt x="263360" y="2758482"/>
                  </a:cubicBezTo>
                  <a:moveTo>
                    <a:pt x="844705" y="3793076"/>
                  </a:moveTo>
                  <a:cubicBezTo>
                    <a:pt x="808382" y="3817051"/>
                    <a:pt x="763079" y="3827253"/>
                    <a:pt x="709611" y="3834486"/>
                  </a:cubicBezTo>
                  <a:moveTo>
                    <a:pt x="2009102" y="4248585"/>
                  </a:moveTo>
                  <a:cubicBezTo>
                    <a:pt x="1965045" y="4198646"/>
                    <a:pt x="1949013" y="4121182"/>
                    <a:pt x="1927655" y="4059469"/>
                  </a:cubicBezTo>
                  <a:moveTo>
                    <a:pt x="3514770" y="3776991"/>
                  </a:moveTo>
                  <a:cubicBezTo>
                    <a:pt x="3511159" y="3850177"/>
                    <a:pt x="3486331" y="3928087"/>
                    <a:pt x="3482216" y="3984475"/>
                  </a:cubicBezTo>
                  <a:moveTo>
                    <a:pt x="4161224" y="2494807"/>
                  </a:moveTo>
                  <a:cubicBezTo>
                    <a:pt x="4406113" y="2618337"/>
                    <a:pt x="4548793" y="2939554"/>
                    <a:pt x="4557606" y="3270399"/>
                  </a:cubicBezTo>
                  <a:moveTo>
                    <a:pt x="5096277" y="1668784"/>
                  </a:moveTo>
                  <a:cubicBezTo>
                    <a:pt x="5073297" y="1795566"/>
                    <a:pt x="4995156" y="1873192"/>
                    <a:pt x="4919727" y="1959631"/>
                  </a:cubicBezTo>
                  <a:moveTo>
                    <a:pt x="4672705" y="589737"/>
                  </a:moveTo>
                  <a:cubicBezTo>
                    <a:pt x="4687625" y="630826"/>
                    <a:pt x="4681375" y="684187"/>
                    <a:pt x="4681971" y="727117"/>
                  </a:cubicBezTo>
                  <a:moveTo>
                    <a:pt x="3545374" y="429532"/>
                  </a:moveTo>
                  <a:cubicBezTo>
                    <a:pt x="3556468" y="372902"/>
                    <a:pt x="3581114" y="302238"/>
                    <a:pt x="3635843" y="254328"/>
                  </a:cubicBezTo>
                  <a:moveTo>
                    <a:pt x="2699571" y="513003"/>
                  </a:moveTo>
                  <a:cubicBezTo>
                    <a:pt x="2707244" y="461813"/>
                    <a:pt x="2729368" y="418745"/>
                    <a:pt x="2743342" y="361928"/>
                  </a:cubicBezTo>
                  <a:moveTo>
                    <a:pt x="1706968" y="564304"/>
                  </a:moveTo>
                  <a:cubicBezTo>
                    <a:pt x="1777015" y="608903"/>
                    <a:pt x="1815384" y="651671"/>
                    <a:pt x="1865473" y="710814"/>
                  </a:cubicBezTo>
                  <a:moveTo>
                    <a:pt x="503190" y="1716063"/>
                  </a:moveTo>
                  <a:cubicBezTo>
                    <a:pt x="479835" y="1659923"/>
                    <a:pt x="474799" y="1602151"/>
                    <a:pt x="475512" y="1561836"/>
                  </a:cubicBezTo>
                </a:path>
                <a:path w="5267218" h="4695290" stroke="0" extrusionOk="0">
                  <a:moveTo>
                    <a:pt x="475512" y="1561836"/>
                  </a:moveTo>
                  <a:cubicBezTo>
                    <a:pt x="444331" y="1335267"/>
                    <a:pt x="483792" y="952969"/>
                    <a:pt x="685591" y="750702"/>
                  </a:cubicBezTo>
                  <a:cubicBezTo>
                    <a:pt x="956168" y="324014"/>
                    <a:pt x="1339088" y="441369"/>
                    <a:pt x="1707578" y="565391"/>
                  </a:cubicBezTo>
                  <a:cubicBezTo>
                    <a:pt x="1934382" y="104625"/>
                    <a:pt x="2421283" y="-56296"/>
                    <a:pt x="2737977" y="373014"/>
                  </a:cubicBezTo>
                  <a:cubicBezTo>
                    <a:pt x="2836918" y="219171"/>
                    <a:pt x="2941469" y="55773"/>
                    <a:pt x="3139481" y="21737"/>
                  </a:cubicBezTo>
                  <a:cubicBezTo>
                    <a:pt x="3368606" y="23563"/>
                    <a:pt x="3540939" y="97832"/>
                    <a:pt x="3637428" y="269653"/>
                  </a:cubicBezTo>
                  <a:cubicBezTo>
                    <a:pt x="3762116" y="50383"/>
                    <a:pt x="4138177" y="-38440"/>
                    <a:pt x="4323873" y="74994"/>
                  </a:cubicBezTo>
                  <a:cubicBezTo>
                    <a:pt x="4481641" y="200756"/>
                    <a:pt x="4633707" y="411940"/>
                    <a:pt x="4671973" y="606040"/>
                  </a:cubicBezTo>
                  <a:cubicBezTo>
                    <a:pt x="4858898" y="652661"/>
                    <a:pt x="5031479" y="910379"/>
                    <a:pt x="5118711" y="1121435"/>
                  </a:cubicBezTo>
                  <a:cubicBezTo>
                    <a:pt x="5172209" y="1359420"/>
                    <a:pt x="5147984" y="1461636"/>
                    <a:pt x="5098715" y="1680305"/>
                  </a:cubicBezTo>
                  <a:cubicBezTo>
                    <a:pt x="5272579" y="1996575"/>
                    <a:pt x="5312767" y="2206250"/>
                    <a:pt x="5244783" y="2534804"/>
                  </a:cubicBezTo>
                  <a:cubicBezTo>
                    <a:pt x="5141435" y="3008301"/>
                    <a:pt x="4901014" y="3242402"/>
                    <a:pt x="4560532" y="3282790"/>
                  </a:cubicBezTo>
                  <a:cubicBezTo>
                    <a:pt x="4566072" y="3519763"/>
                    <a:pt x="4483169" y="3755590"/>
                    <a:pt x="4315582" y="3923719"/>
                  </a:cubicBezTo>
                  <a:cubicBezTo>
                    <a:pt x="4043215" y="4188909"/>
                    <a:pt x="3808816" y="4231783"/>
                    <a:pt x="3481606" y="4001321"/>
                  </a:cubicBezTo>
                  <a:cubicBezTo>
                    <a:pt x="3375797" y="4343217"/>
                    <a:pt x="3157489" y="4670432"/>
                    <a:pt x="2885630" y="4685073"/>
                  </a:cubicBezTo>
                  <a:cubicBezTo>
                    <a:pt x="2619168" y="4737038"/>
                    <a:pt x="2248469" y="4601259"/>
                    <a:pt x="2009346" y="4267714"/>
                  </a:cubicBezTo>
                  <a:cubicBezTo>
                    <a:pt x="1711266" y="4531653"/>
                    <a:pt x="891932" y="4538723"/>
                    <a:pt x="707660" y="3855354"/>
                  </a:cubicBezTo>
                  <a:cubicBezTo>
                    <a:pt x="412332" y="3808891"/>
                    <a:pt x="203565" y="3753138"/>
                    <a:pt x="135338" y="3396477"/>
                  </a:cubicBezTo>
                  <a:cubicBezTo>
                    <a:pt x="94758" y="3214065"/>
                    <a:pt x="132948" y="2936405"/>
                    <a:pt x="257630" y="2777068"/>
                  </a:cubicBezTo>
                  <a:cubicBezTo>
                    <a:pt x="51711" y="2630869"/>
                    <a:pt x="-61783" y="2386128"/>
                    <a:pt x="-610" y="2141573"/>
                  </a:cubicBezTo>
                  <a:cubicBezTo>
                    <a:pt x="64335" y="1872870"/>
                    <a:pt x="219694" y="1538542"/>
                    <a:pt x="471001" y="1576726"/>
                  </a:cubicBezTo>
                  <a:cubicBezTo>
                    <a:pt x="471075" y="1572345"/>
                    <a:pt x="473264" y="1568084"/>
                    <a:pt x="475512" y="1561836"/>
                  </a:cubicBezTo>
                  <a:close/>
                </a:path>
                <a:path w="5267218" h="4695290" fill="none" stroke="0" extrusionOk="0">
                  <a:moveTo>
                    <a:pt x="572200" y="2845106"/>
                  </a:moveTo>
                  <a:cubicBezTo>
                    <a:pt x="453403" y="2826119"/>
                    <a:pt x="354307" y="2825758"/>
                    <a:pt x="263360" y="2758482"/>
                  </a:cubicBezTo>
                  <a:moveTo>
                    <a:pt x="844705" y="3793076"/>
                  </a:moveTo>
                  <a:cubicBezTo>
                    <a:pt x="798315" y="3812652"/>
                    <a:pt x="758078" y="3831140"/>
                    <a:pt x="709611" y="3834486"/>
                  </a:cubicBezTo>
                  <a:moveTo>
                    <a:pt x="2009102" y="4248585"/>
                  </a:moveTo>
                  <a:cubicBezTo>
                    <a:pt x="1966195" y="4196684"/>
                    <a:pt x="1935719" y="4122201"/>
                    <a:pt x="1927655" y="4059469"/>
                  </a:cubicBezTo>
                  <a:moveTo>
                    <a:pt x="3514770" y="3776991"/>
                  </a:moveTo>
                  <a:cubicBezTo>
                    <a:pt x="3502005" y="3831224"/>
                    <a:pt x="3489355" y="3906291"/>
                    <a:pt x="3482216" y="3984475"/>
                  </a:cubicBezTo>
                  <a:moveTo>
                    <a:pt x="4161224" y="2494807"/>
                  </a:moveTo>
                  <a:cubicBezTo>
                    <a:pt x="4328451" y="2626692"/>
                    <a:pt x="4541556" y="2921112"/>
                    <a:pt x="4557606" y="3270399"/>
                  </a:cubicBezTo>
                  <a:moveTo>
                    <a:pt x="5096277" y="1668784"/>
                  </a:moveTo>
                  <a:cubicBezTo>
                    <a:pt x="5089210" y="1781055"/>
                    <a:pt x="5000890" y="1853528"/>
                    <a:pt x="4919727" y="1959631"/>
                  </a:cubicBezTo>
                  <a:moveTo>
                    <a:pt x="4672705" y="589737"/>
                  </a:moveTo>
                  <a:cubicBezTo>
                    <a:pt x="4672078" y="641427"/>
                    <a:pt x="4684484" y="676959"/>
                    <a:pt x="4681971" y="727117"/>
                  </a:cubicBezTo>
                  <a:moveTo>
                    <a:pt x="3545374" y="429532"/>
                  </a:moveTo>
                  <a:cubicBezTo>
                    <a:pt x="3576032" y="362107"/>
                    <a:pt x="3597968" y="291878"/>
                    <a:pt x="3635843" y="254328"/>
                  </a:cubicBezTo>
                  <a:moveTo>
                    <a:pt x="2699571" y="513003"/>
                  </a:moveTo>
                  <a:cubicBezTo>
                    <a:pt x="2702680" y="463768"/>
                    <a:pt x="2719485" y="413935"/>
                    <a:pt x="2743342" y="361928"/>
                  </a:cubicBezTo>
                  <a:moveTo>
                    <a:pt x="1706968" y="564304"/>
                  </a:moveTo>
                  <a:cubicBezTo>
                    <a:pt x="1762812" y="607680"/>
                    <a:pt x="1823413" y="657068"/>
                    <a:pt x="1865473" y="710814"/>
                  </a:cubicBezTo>
                  <a:moveTo>
                    <a:pt x="503190" y="1716063"/>
                  </a:moveTo>
                  <a:cubicBezTo>
                    <a:pt x="479694" y="1667811"/>
                    <a:pt x="482776" y="1611537"/>
                    <a:pt x="475512" y="1561836"/>
                  </a:cubicBezTo>
                </a:path>
              </a:pathLst>
            </a:custGeom>
            <a:solidFill>
              <a:schemeClr val="tx2">
                <a:lumMod val="40000"/>
                <a:lumOff val="60000"/>
              </a:schemeClr>
            </a:solidFill>
            <a:ln>
              <a:solidFill>
                <a:schemeClr val="accent1">
                  <a:lumMod val="40000"/>
                  <a:lumOff val="60000"/>
                </a:schemeClr>
              </a:solidFill>
              <a:extLst>
                <a:ext uri="{C807C97D-BFC1-408E-A445-0C87EB9F89A2}">
                  <ask:lineSketchStyleProps xmlns:ask="http://schemas.microsoft.com/office/drawing/2018/sketchyshapes" sd="1090976289">
                    <a:prstGeom prst="cloud">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2820935D-917F-D2F8-8488-82AF7B0D0288}"/>
                </a:ext>
              </a:extLst>
            </p:cNvPr>
            <p:cNvSpPr txBox="1"/>
            <p:nvPr/>
          </p:nvSpPr>
          <p:spPr>
            <a:xfrm>
              <a:off x="8039940" y="2553247"/>
              <a:ext cx="3730508" cy="3693319"/>
            </a:xfrm>
            <a:prstGeom prst="rect">
              <a:avLst/>
            </a:prstGeom>
            <a:noFill/>
          </p:spPr>
          <p:txBody>
            <a:bodyPr wrap="none" rtlCol="0">
              <a:spAutoFit/>
            </a:bodyPr>
            <a:lstStyle/>
            <a:p>
              <a:r>
                <a:rPr lang="en-GB" b="1">
                  <a:solidFill>
                    <a:schemeClr val="tx2">
                      <a:lumMod val="75000"/>
                    </a:schemeClr>
                  </a:solidFill>
                  <a:latin typeface="Comic Sans MS" panose="030F0702030302020204" pitchFamily="66" charset="0"/>
                </a:rPr>
                <a:t>Sentinel-6</a:t>
              </a:r>
            </a:p>
            <a:p>
              <a:pPr algn="ctr"/>
              <a:r>
                <a:rPr lang="en-GB" b="1">
                  <a:solidFill>
                    <a:schemeClr val="tx2">
                      <a:lumMod val="75000"/>
                    </a:schemeClr>
                  </a:solidFill>
                  <a:latin typeface="Comic Sans MS" panose="030F0702030302020204" pitchFamily="66" charset="0"/>
                </a:rPr>
                <a:t>Sentinel-3</a:t>
              </a:r>
            </a:p>
            <a:p>
              <a:r>
                <a:rPr lang="en-GB">
                  <a:solidFill>
                    <a:schemeClr val="tx2">
                      <a:lumMod val="75000"/>
                    </a:schemeClr>
                  </a:solidFill>
                  <a:latin typeface="Comic Sans MS" panose="030F0702030302020204" pitchFamily="66" charset="0"/>
                </a:rPr>
                <a:t>Inland waters</a:t>
              </a:r>
            </a:p>
            <a:p>
              <a:pPr algn="r"/>
              <a:r>
                <a:rPr lang="en-GB">
                  <a:solidFill>
                    <a:schemeClr val="tx2">
                      <a:lumMod val="75000"/>
                    </a:schemeClr>
                  </a:solidFill>
                  <a:latin typeface="Comic Sans MS" panose="030F0702030302020204" pitchFamily="66" charset="0"/>
                </a:rPr>
                <a:t>Polar Oceans</a:t>
              </a:r>
            </a:p>
            <a:p>
              <a:r>
                <a:rPr lang="en-GB">
                  <a:solidFill>
                    <a:schemeClr val="tx2">
                      <a:lumMod val="75000"/>
                    </a:schemeClr>
                  </a:solidFill>
                  <a:latin typeface="Comic Sans MS" panose="030F0702030302020204" pitchFamily="66" charset="0"/>
                </a:rPr>
                <a:t>Retracking</a:t>
              </a:r>
            </a:p>
            <a:p>
              <a:pPr algn="ctr"/>
              <a:r>
                <a:rPr lang="en-GB">
                  <a:solidFill>
                    <a:schemeClr val="tx2">
                      <a:lumMod val="75000"/>
                    </a:schemeClr>
                  </a:solidFill>
                  <a:latin typeface="Comic Sans MS" panose="030F0702030302020204" pitchFamily="66" charset="0"/>
                </a:rPr>
                <a:t>Swell &amp; Waves</a:t>
              </a:r>
            </a:p>
            <a:p>
              <a:r>
                <a:rPr lang="en-GB">
                  <a:solidFill>
                    <a:schemeClr val="tx2">
                      <a:lumMod val="75000"/>
                    </a:schemeClr>
                  </a:solidFill>
                  <a:latin typeface="Comic Sans MS" panose="030F0702030302020204" pitchFamily="66" charset="0"/>
                </a:rPr>
                <a:t>Wet </a:t>
              </a:r>
              <a:r>
                <a:rPr lang="en-GB" err="1">
                  <a:solidFill>
                    <a:schemeClr val="tx2">
                      <a:lumMod val="75000"/>
                    </a:schemeClr>
                  </a:solidFill>
                  <a:latin typeface="Comic Sans MS" panose="030F0702030302020204" pitchFamily="66" charset="0"/>
                </a:rPr>
                <a:t>Tropo</a:t>
              </a:r>
              <a:endParaRPr lang="en-GB">
                <a:solidFill>
                  <a:schemeClr val="tx2">
                    <a:lumMod val="75000"/>
                  </a:schemeClr>
                </a:solidFill>
                <a:latin typeface="Comic Sans MS" panose="030F0702030302020204" pitchFamily="66" charset="0"/>
              </a:endParaRPr>
            </a:p>
            <a:p>
              <a:pPr algn="ctr"/>
              <a:r>
                <a:rPr lang="en-GB">
                  <a:solidFill>
                    <a:schemeClr val="tx2">
                      <a:lumMod val="75000"/>
                    </a:schemeClr>
                  </a:solidFill>
                  <a:latin typeface="Comic Sans MS" panose="030F0702030302020204" pitchFamily="66" charset="0"/>
                </a:rPr>
                <a:t>Standards</a:t>
              </a:r>
            </a:p>
            <a:p>
              <a:pPr algn="r"/>
              <a:r>
                <a:rPr lang="en-GB">
                  <a:solidFill>
                    <a:schemeClr val="tx2">
                      <a:lumMod val="75000"/>
                    </a:schemeClr>
                  </a:solidFill>
                  <a:latin typeface="Comic Sans MS" panose="030F0702030302020204" pitchFamily="66" charset="0"/>
                </a:rPr>
                <a:t>Sea Level</a:t>
              </a:r>
            </a:p>
            <a:p>
              <a:pPr algn="ctr"/>
              <a:r>
                <a:rPr lang="en-GB">
                  <a:solidFill>
                    <a:schemeClr val="tx2">
                      <a:lumMod val="75000"/>
                    </a:schemeClr>
                  </a:solidFill>
                  <a:latin typeface="Comic Sans MS" panose="030F0702030302020204" pitchFamily="66" charset="0"/>
                </a:rPr>
                <a:t>POD</a:t>
              </a:r>
            </a:p>
            <a:p>
              <a:r>
                <a:rPr lang="en-GB">
                  <a:solidFill>
                    <a:schemeClr val="tx2">
                      <a:lumMod val="75000"/>
                    </a:schemeClr>
                  </a:solidFill>
                  <a:latin typeface="Comic Sans MS" panose="030F0702030302020204" pitchFamily="66" charset="0"/>
                </a:rPr>
                <a:t>In-situ</a:t>
              </a:r>
            </a:p>
            <a:p>
              <a:r>
                <a:rPr lang="en-GB">
                  <a:solidFill>
                    <a:schemeClr val="tx2">
                      <a:lumMod val="75000"/>
                    </a:schemeClr>
                  </a:solidFill>
                  <a:latin typeface="Comic Sans MS" panose="030F0702030302020204" pitchFamily="66" charset="0"/>
                </a:rPr>
                <a:t>Corner Reflector &amp; transponders</a:t>
              </a:r>
            </a:p>
            <a:p>
              <a:endParaRPr lang="en-IE">
                <a:solidFill>
                  <a:schemeClr val="tx2">
                    <a:lumMod val="75000"/>
                  </a:schemeClr>
                </a:solidFill>
                <a:latin typeface="Comic Sans MS" panose="030F0702030302020204" pitchFamily="66" charset="0"/>
              </a:endParaRPr>
            </a:p>
          </p:txBody>
        </p:sp>
      </p:grpSp>
    </p:spTree>
    <p:extLst>
      <p:ext uri="{BB962C8B-B14F-4D97-AF65-F5344CB8AC3E}">
        <p14:creationId xmlns:p14="http://schemas.microsoft.com/office/powerpoint/2010/main" val="62991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62D4-4964-673E-8D3D-1EA1BE9B09FF}"/>
              </a:ext>
            </a:extLst>
          </p:cNvPr>
          <p:cNvSpPr>
            <a:spLocks noGrp="1"/>
          </p:cNvSpPr>
          <p:nvPr>
            <p:ph type="title"/>
          </p:nvPr>
        </p:nvSpPr>
        <p:spPr/>
        <p:txBody>
          <a:bodyPr/>
          <a:lstStyle/>
          <a:p>
            <a:r>
              <a:rPr lang="en-GB">
                <a:latin typeface="NotesEsa"/>
              </a:rPr>
              <a:t>Presentation summaries</a:t>
            </a:r>
            <a:endParaRPr lang="en-GB"/>
          </a:p>
        </p:txBody>
      </p:sp>
    </p:spTree>
    <p:extLst>
      <p:ext uri="{BB962C8B-B14F-4D97-AF65-F5344CB8AC3E}">
        <p14:creationId xmlns:p14="http://schemas.microsoft.com/office/powerpoint/2010/main" val="1826192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4870D-0672-6BB7-1115-3439B2843F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3F2ABF-0DF8-E22F-FBA8-DFF25C3849D1}"/>
              </a:ext>
            </a:extLst>
          </p:cNvPr>
          <p:cNvSpPr>
            <a:spLocks noGrp="1"/>
          </p:cNvSpPr>
          <p:nvPr>
            <p:ph type="title"/>
          </p:nvPr>
        </p:nvSpPr>
        <p:spPr>
          <a:xfrm>
            <a:off x="40999" y="-9352"/>
            <a:ext cx="9637643" cy="984885"/>
          </a:xfrm>
        </p:spPr>
        <p:txBody>
          <a:bodyPr/>
          <a:lstStyle/>
          <a:p>
            <a:r>
              <a:rPr lang="en-US" sz="3200">
                <a:solidFill>
                  <a:srgbClr val="FFFFFF"/>
                </a:solidFill>
                <a:latin typeface="NotesEsa"/>
              </a:rPr>
              <a:t>13.1 S3VT-S6VT-OSTST</a:t>
            </a:r>
            <a:r>
              <a:rPr lang="en-US" sz="3200">
                <a:solidFill>
                  <a:srgbClr val="FFFFFF"/>
                </a:solidFill>
                <a:latin typeface="NotesEsa"/>
                <a:cs typeface="Arial"/>
              </a:rPr>
              <a:t> </a:t>
            </a:r>
            <a:r>
              <a:rPr lang="en-GB" sz="3200">
                <a:latin typeface="NotesEsa"/>
              </a:rPr>
              <a:t>summaries and recommendations</a:t>
            </a:r>
            <a:endParaRPr lang="en-US" sz="3200">
              <a:latin typeface="NotesEsa"/>
            </a:endParaRPr>
          </a:p>
        </p:txBody>
      </p:sp>
      <p:sp>
        <p:nvSpPr>
          <p:cNvPr id="3" name="Text Placeholder 3">
            <a:extLst>
              <a:ext uri="{FF2B5EF4-FFF2-40B4-BE49-F238E27FC236}">
                <a16:creationId xmlns:a16="http://schemas.microsoft.com/office/drawing/2014/main" id="{955509DA-7D03-F6BF-D72E-94AC5AC5D56D}"/>
              </a:ext>
            </a:extLst>
          </p:cNvPr>
          <p:cNvSpPr txBox="1">
            <a:spLocks/>
          </p:cNvSpPr>
          <p:nvPr/>
        </p:nvSpPr>
        <p:spPr>
          <a:xfrm>
            <a:off x="228600" y="1219200"/>
            <a:ext cx="11582400" cy="5419725"/>
          </a:xfrm>
          <a:prstGeom prst="rect">
            <a:avLst/>
          </a:prstGeom>
        </p:spPr>
        <p:txBody>
          <a:bodyPr wrap="square" lIns="0" tIns="0" rIns="0" bIns="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07988" indent="-407988"/>
            <a:endParaRPr lang="en-US" sz="2800">
              <a:solidFill>
                <a:schemeClr val="tx2"/>
              </a:solidFill>
            </a:endParaRPr>
          </a:p>
        </p:txBody>
      </p:sp>
      <p:sp>
        <p:nvSpPr>
          <p:cNvPr id="6" name="TextBox 5">
            <a:extLst>
              <a:ext uri="{FF2B5EF4-FFF2-40B4-BE49-F238E27FC236}">
                <a16:creationId xmlns:a16="http://schemas.microsoft.com/office/drawing/2014/main" id="{6CC30C63-3F63-6329-1174-372345BD2EAB}"/>
              </a:ext>
            </a:extLst>
          </p:cNvPr>
          <p:cNvSpPr txBox="1"/>
          <p:nvPr/>
        </p:nvSpPr>
        <p:spPr>
          <a:xfrm>
            <a:off x="2523744" y="2779776"/>
            <a:ext cx="184731" cy="369332"/>
          </a:xfrm>
          <a:prstGeom prst="rect">
            <a:avLst/>
          </a:prstGeom>
          <a:noFill/>
        </p:spPr>
        <p:txBody>
          <a:bodyPr wrap="none" rtlCol="0">
            <a:spAutoFit/>
          </a:bodyPr>
          <a:lstStyle/>
          <a:p>
            <a:endParaRPr lang="en-US"/>
          </a:p>
        </p:txBody>
      </p:sp>
      <p:sp>
        <p:nvSpPr>
          <p:cNvPr id="20" name="TextBox 19">
            <a:extLst>
              <a:ext uri="{FF2B5EF4-FFF2-40B4-BE49-F238E27FC236}">
                <a16:creationId xmlns:a16="http://schemas.microsoft.com/office/drawing/2014/main" id="{A62BCA1E-25C9-BB1A-38C9-C1ACBD45D2F3}"/>
              </a:ext>
            </a:extLst>
          </p:cNvPr>
          <p:cNvSpPr txBox="1"/>
          <p:nvPr/>
        </p:nvSpPr>
        <p:spPr>
          <a:xfrm>
            <a:off x="223837" y="990600"/>
            <a:ext cx="11754464" cy="4524315"/>
          </a:xfrm>
          <a:prstGeom prst="rect">
            <a:avLst/>
          </a:prstGeom>
          <a:noFill/>
        </p:spPr>
        <p:txBody>
          <a:bodyPr wrap="square" lIns="91440" tIns="45720" rIns="91440" bIns="45720" anchor="t">
            <a:spAutoFit/>
          </a:bodyPr>
          <a:lstStyle/>
          <a:p>
            <a:r>
              <a:rPr lang="en-US" sz="1800">
                <a:effectLst/>
                <a:latin typeface="+mn-lt"/>
                <a:ea typeface="Aptos" panose="020B0004020202020204" pitchFamily="34" charset="0"/>
                <a:cs typeface="Times New Roman"/>
              </a:rPr>
              <a:t>Improvement of ocean </a:t>
            </a:r>
            <a:r>
              <a:rPr lang="en-US" sz="1800" err="1">
                <a:effectLst/>
                <a:latin typeface="+mn-lt"/>
                <a:ea typeface="Aptos" panose="020B0004020202020204" pitchFamily="34" charset="0"/>
                <a:cs typeface="Times New Roman"/>
              </a:rPr>
              <a:t>retracker</a:t>
            </a:r>
            <a:r>
              <a:rPr lang="en-US" sz="1800">
                <a:effectLst/>
                <a:latin typeface="+mn-lt"/>
                <a:ea typeface="Aptos" panose="020B0004020202020204" pitchFamily="34" charset="0"/>
                <a:cs typeface="Times New Roman"/>
              </a:rPr>
              <a:t> solutions for the reference missions: overview, results and perspectives (</a:t>
            </a:r>
            <a:r>
              <a:rPr lang="en-US" sz="1800" i="1">
                <a:effectLst/>
                <a:latin typeface="+mn-lt"/>
                <a:ea typeface="Aptos" panose="020B0004020202020204" pitchFamily="34" charset="0"/>
                <a:cs typeface="Times New Roman"/>
              </a:rPr>
              <a:t>A. </a:t>
            </a:r>
            <a:r>
              <a:rPr lang="en-US" sz="1800" i="1" err="1">
                <a:effectLst/>
                <a:latin typeface="+mn-lt"/>
                <a:ea typeface="Aptos" panose="020B0004020202020204" pitchFamily="34" charset="0"/>
                <a:cs typeface="Times New Roman"/>
              </a:rPr>
              <a:t>Mangilli</a:t>
            </a:r>
            <a:r>
              <a:rPr lang="en-US" sz="1800" i="1">
                <a:effectLst/>
                <a:latin typeface="+mn-lt"/>
                <a:ea typeface="Aptos" panose="020B0004020202020204" pitchFamily="34" charset="0"/>
                <a:cs typeface="Times New Roman"/>
              </a:rPr>
              <a:t>, </a:t>
            </a:r>
            <a:r>
              <a:rPr lang="en-US" i="1">
                <a:latin typeface="+mn-lt"/>
                <a:ea typeface="Aptos" panose="020B0004020202020204" pitchFamily="34" charset="0"/>
                <a:cs typeface="Times New Roman"/>
              </a:rPr>
              <a:t>et al.</a:t>
            </a:r>
            <a:endParaRPr lang="en-US" sz="1800" i="1">
              <a:effectLst/>
              <a:latin typeface="+mn-lt"/>
              <a:ea typeface="Aptos" panose="020B0004020202020204" pitchFamily="34" charset="0"/>
              <a:cs typeface="Times New Roman"/>
            </a:endParaRPr>
          </a:p>
          <a:p>
            <a:pPr marL="285750" indent="-285750" algn="l" rtl="0">
              <a:buFont typeface="Arial" panose="020B0604020202020204" pitchFamily="34" charset="0"/>
              <a:buChar char="•"/>
              <a:defRPr/>
            </a:pPr>
            <a:endParaRPr lang="en-US" kern="1200">
              <a:solidFill>
                <a:prstClr val="black"/>
              </a:solidFill>
              <a:latin typeface="+mn-lt"/>
              <a:ea typeface="+mn-ea"/>
              <a:cs typeface="+mn-cs"/>
            </a:endParaRPr>
          </a:p>
          <a:p>
            <a:pPr algn="l">
              <a:defRPr/>
            </a:pPr>
            <a:r>
              <a:rPr lang="en-US" kern="1200">
                <a:solidFill>
                  <a:prstClr val="black"/>
                </a:solidFill>
                <a:latin typeface="+mn-lt"/>
                <a:ea typeface="+mn-ea"/>
                <a:cs typeface="+mn-cs"/>
              </a:rPr>
              <a:t>Various</a:t>
            </a:r>
            <a:r>
              <a:rPr kumimoji="0" lang="en-US" sz="1800" b="0" i="0" u="none" strike="noStrike" kern="1200" cap="none" spc="0" normalizeH="0" baseline="0" noProof="0">
                <a:ln>
                  <a:noFill/>
                </a:ln>
                <a:solidFill>
                  <a:prstClr val="black"/>
                </a:solidFill>
                <a:effectLst/>
                <a:uLnTx/>
                <a:uFillTx/>
                <a:latin typeface="+mn-lt"/>
                <a:ea typeface="+mn-ea"/>
                <a:cs typeface="+mn-cs"/>
              </a:rPr>
              <a:t> </a:t>
            </a:r>
            <a:r>
              <a:rPr kumimoji="0" lang="en-US" sz="1800" b="0" i="0" u="none" strike="noStrike" kern="1200" cap="none" spc="0" normalizeH="0" baseline="0" noProof="0" err="1">
                <a:ln>
                  <a:noFill/>
                </a:ln>
                <a:solidFill>
                  <a:prstClr val="black"/>
                </a:solidFill>
                <a:effectLst/>
                <a:uLnTx/>
                <a:uFillTx/>
                <a:latin typeface="+mn-lt"/>
                <a:ea typeface="+mn-ea"/>
                <a:cs typeface="+mn-cs"/>
              </a:rPr>
              <a:t>retrackers</a:t>
            </a:r>
            <a:r>
              <a:rPr kumimoji="0" lang="en-US" sz="1800" b="0" i="0" u="none" strike="noStrike" kern="1200" cap="none" spc="0" normalizeH="0" baseline="0" noProof="0">
                <a:ln>
                  <a:noFill/>
                </a:ln>
                <a:solidFill>
                  <a:prstClr val="black"/>
                </a:solidFill>
                <a:effectLst/>
                <a:uLnTx/>
                <a:uFillTx/>
                <a:latin typeface="+mn-lt"/>
                <a:ea typeface="+mn-ea"/>
                <a:cs typeface="+mn-cs"/>
              </a:rPr>
              <a:t> solutions do not account for the speckle noise in the same way</a:t>
            </a:r>
            <a:r>
              <a:rPr lang="en-US" kern="1200">
                <a:solidFill>
                  <a:prstClr val="black"/>
                </a:solidFill>
                <a:latin typeface="+mn-lt"/>
                <a:ea typeface="+mn-ea"/>
                <a:cs typeface="+mn-cs"/>
              </a:rPr>
              <a:t>, e.g.</a:t>
            </a:r>
            <a:r>
              <a:rPr kumimoji="0" lang="en-US" sz="1800" b="0" i="0" u="none" strike="noStrike" kern="1200" cap="none" spc="0" normalizeH="0" baseline="0" noProof="0">
                <a:ln>
                  <a:noFill/>
                </a:ln>
                <a:solidFill>
                  <a:prstClr val="black"/>
                </a:solidFill>
                <a:effectLst/>
                <a:uLnTx/>
                <a:uFillTx/>
                <a:latin typeface="+mn-lt"/>
                <a:ea typeface="+mn-ea"/>
                <a:cs typeface="+mn-cs"/>
              </a:rPr>
              <a:t> </a:t>
            </a:r>
            <a:r>
              <a:rPr lang="en-US" kern="1200">
                <a:solidFill>
                  <a:prstClr val="black"/>
                </a:solidFill>
                <a:latin typeface="+mn-lt"/>
                <a:ea typeface="+mn-ea"/>
                <a:cs typeface="+mn-cs"/>
              </a:rPr>
              <a:t>MLE4 and numerical </a:t>
            </a:r>
            <a:r>
              <a:rPr lang="en-US" kern="1200" err="1">
                <a:solidFill>
                  <a:prstClr val="black"/>
                </a:solidFill>
                <a:latin typeface="+mn-lt"/>
                <a:ea typeface="+mn-ea"/>
                <a:cs typeface="+mn-cs"/>
              </a:rPr>
              <a:t>retracker</a:t>
            </a:r>
            <a:r>
              <a:rPr lang="en-US" kern="1200">
                <a:solidFill>
                  <a:prstClr val="black"/>
                </a:solidFill>
                <a:latin typeface="+mn-lt"/>
                <a:ea typeface="+mn-ea"/>
                <a:cs typeface="+mn-cs"/>
              </a:rPr>
              <a:t> </a:t>
            </a:r>
            <a:endParaRPr lang="en-US">
              <a:solidFill>
                <a:prstClr val="black"/>
              </a:solidFill>
            </a:endParaRPr>
          </a:p>
          <a:p>
            <a:pPr marL="285750" indent="-285750" algn="l">
              <a:buFont typeface="Arial" panose="020B0604020202020204" pitchFamily="34" charset="0"/>
              <a:buChar char="•"/>
              <a:defRPr/>
            </a:pPr>
            <a:r>
              <a:rPr kumimoji="0" lang="en-US" sz="1800" b="0" i="0" u="none" strike="noStrike" kern="1200" cap="none" spc="0" normalizeH="0" baseline="0" noProof="0">
                <a:ln>
                  <a:noFill/>
                </a:ln>
                <a:solidFill>
                  <a:prstClr val="black"/>
                </a:solidFill>
                <a:effectLst/>
                <a:uLnTx/>
                <a:uFillTx/>
                <a:latin typeface="+mn-lt"/>
                <a:ea typeface="+mn-ea"/>
                <a:cs typeface="+mn-cs"/>
              </a:rPr>
              <a:t>FADS6 and BAYES6 complementary and consistent </a:t>
            </a:r>
            <a:r>
              <a:rPr kumimoji="0" lang="en-US" sz="1800" b="0" i="0" u="none" strike="noStrike" kern="1200" cap="none" spc="0" normalizeH="0" baseline="0" noProof="0" err="1">
                <a:ln>
                  <a:noFill/>
                </a:ln>
                <a:solidFill>
                  <a:prstClr val="black"/>
                </a:solidFill>
                <a:effectLst/>
                <a:uLnTx/>
                <a:uFillTx/>
                <a:latin typeface="+mn-lt"/>
                <a:ea typeface="+mn-ea"/>
                <a:cs typeface="+mn-cs"/>
              </a:rPr>
              <a:t>retracker</a:t>
            </a:r>
            <a:r>
              <a:rPr kumimoji="0" lang="en-US" sz="1800" b="0" i="0" u="none" strike="noStrike" kern="1200" cap="none" spc="0" normalizeH="0" baseline="0" noProof="0">
                <a:ln>
                  <a:noFill/>
                </a:ln>
                <a:solidFill>
                  <a:prstClr val="black"/>
                </a:solidFill>
                <a:effectLst/>
                <a:uLnTx/>
                <a:uFillTx/>
                <a:latin typeface="+mn-lt"/>
                <a:ea typeface="+mn-ea"/>
                <a:cs typeface="+mn-cs"/>
              </a:rPr>
              <a:t> solutions developed for Sentinel-6: optimal and unbiased parameters estimation, significant improvement </a:t>
            </a:r>
            <a:r>
              <a:rPr kumimoji="0" lang="en-US" sz="1800" b="0" i="0" u="none" strike="noStrike" kern="1200" cap="none" spc="0" normalizeH="0" baseline="0" noProof="0" err="1">
                <a:ln>
                  <a:noFill/>
                </a:ln>
                <a:solidFill>
                  <a:prstClr val="black"/>
                </a:solidFill>
                <a:effectLst/>
                <a:uLnTx/>
                <a:uFillTx/>
                <a:latin typeface="+mn-lt"/>
                <a:ea typeface="+mn-ea"/>
                <a:cs typeface="+mn-cs"/>
              </a:rPr>
              <a:t>wrt</a:t>
            </a:r>
            <a:r>
              <a:rPr kumimoji="0" lang="en-US" sz="1800" b="0" i="0" u="none" strike="noStrike" kern="1200" cap="none" spc="0" normalizeH="0" baseline="0" noProof="0">
                <a:ln>
                  <a:noFill/>
                </a:ln>
                <a:solidFill>
                  <a:prstClr val="black"/>
                </a:solidFill>
                <a:effectLst/>
                <a:uLnTx/>
                <a:uFillTx/>
                <a:latin typeface="+mn-lt"/>
                <a:ea typeface="+mn-ea"/>
                <a:cs typeface="+mn-cs"/>
              </a:rPr>
              <a:t> to existing solutions (MLE4,NUM_RTK)</a:t>
            </a:r>
            <a:endParaRPr lang="en-US">
              <a:solidFill>
                <a:prstClr val="black"/>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It is important to correctly quantify the correlations among the retracked parameters (namely between SWH and epoch) to better understand derived corrections as e.g. SSB/HFA </a:t>
            </a:r>
            <a:endParaRPr lang="en-US" sz="1800" b="0" i="0" u="none" strike="noStrike" kern="1200" cap="none" spc="0" normalizeH="0" baseline="0" noProof="0">
              <a:ln>
                <a:noFill/>
              </a:ln>
              <a:solidFill>
                <a:prstClr val="black"/>
              </a:solidFill>
              <a:effectLst/>
              <a:uLnTx/>
              <a:uFillTx/>
              <a:latin typeface="+mn-lt"/>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Parameter correlations are not “</a:t>
            </a:r>
            <a:r>
              <a:rPr kumimoji="0" lang="en-US" sz="1800" b="0" i="0" u="none" strike="noStrike" kern="1200" cap="none" spc="0" normalizeH="0" baseline="0" noProof="0" err="1">
                <a:ln>
                  <a:noFill/>
                </a:ln>
                <a:solidFill>
                  <a:prstClr val="black"/>
                </a:solidFill>
                <a:effectLst/>
                <a:uLnTx/>
                <a:uFillTx/>
                <a:latin typeface="+mn-lt"/>
                <a:ea typeface="+mn-ea"/>
                <a:cs typeface="+mn-cs"/>
              </a:rPr>
              <a:t>retracker</a:t>
            </a:r>
            <a:r>
              <a:rPr kumimoji="0" lang="en-US" sz="1800" b="0" i="0" u="none" strike="noStrike" kern="1200" cap="none" spc="0" normalizeH="0" baseline="0" noProof="0">
                <a:ln>
                  <a:noFill/>
                </a:ln>
                <a:solidFill>
                  <a:prstClr val="black"/>
                </a:solidFill>
                <a:effectLst/>
                <a:uLnTx/>
                <a:uFillTx/>
                <a:latin typeface="+mn-lt"/>
                <a:ea typeface="+mn-ea"/>
                <a:cs typeface="+mn-cs"/>
              </a:rPr>
              <a:t> dependent and not due to the weighting, the correlations are correctly estimated only if the waveform noise is properly accounted in the </a:t>
            </a:r>
            <a:r>
              <a:rPr kumimoji="0" lang="en-US" sz="1800" b="0" i="0" u="none" strike="noStrike" kern="1200" cap="none" spc="0" normalizeH="0" baseline="0" noProof="0" err="1">
                <a:ln>
                  <a:noFill/>
                </a:ln>
                <a:solidFill>
                  <a:prstClr val="black"/>
                </a:solidFill>
                <a:effectLst/>
                <a:uLnTx/>
                <a:uFillTx/>
                <a:latin typeface="+mn-lt"/>
                <a:ea typeface="+mn-ea"/>
                <a:cs typeface="+mn-cs"/>
              </a:rPr>
              <a:t>retracker</a:t>
            </a:r>
            <a:r>
              <a:rPr kumimoji="0" lang="en-US" sz="1800" b="0" i="0" u="none" strike="noStrike" kern="1200" cap="none" spc="0" normalizeH="0" baseline="0" noProof="0">
                <a:ln>
                  <a:noFill/>
                </a:ln>
                <a:solidFill>
                  <a:prstClr val="black"/>
                </a:solidFill>
                <a:effectLst/>
                <a:uLnTx/>
                <a:uFillTx/>
                <a:latin typeface="+mn-lt"/>
                <a:ea typeface="+mn-ea"/>
                <a:cs typeface="+mn-cs"/>
              </a:rPr>
              <a:t> (optimal estimation)</a:t>
            </a:r>
            <a:endParaRPr lang="en-US" sz="1800" b="0" i="0" u="none" strike="noStrike" kern="1200" cap="none" spc="0" normalizeH="0" baseline="0" noProof="0">
              <a:ln>
                <a:noFill/>
              </a:ln>
              <a:solidFill>
                <a:prstClr val="black"/>
              </a:solidFill>
              <a:effectLst/>
              <a:uLnTx/>
              <a:uFillTx/>
              <a:latin typeface="+mn-lt"/>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The skill of ocean dynamic persistence raises the bar for evaluating ENSO prediction skill (by informing coupled models the extent to which coupled model dynamics add to prediction skill beyond initial ocean state).</a:t>
            </a:r>
            <a:endParaRPr lang="en-US" i="1">
              <a:solidFill>
                <a:prstClr val="black"/>
              </a:solidFill>
              <a:latin typeface="+mn-lt"/>
              <a:ea typeface="Aptos" panose="020B0004020202020204" pitchFamily="34" charset="0"/>
              <a:cs typeface="Times New Roman" panose="02020603050405020304" pitchFamily="18" charset="0"/>
            </a:endParaRPr>
          </a:p>
          <a:p>
            <a:pPr marL="285750" indent="-285750" algn="l">
              <a:buFont typeface="Arial" panose="020B0604020202020204" pitchFamily="34" charset="0"/>
              <a:buChar char="•"/>
            </a:pPr>
            <a:endParaRPr lang="en-US" kern="1200">
              <a:solidFill>
                <a:prstClr val="black"/>
              </a:solidFill>
              <a:latin typeface="+mn-lt"/>
              <a:ea typeface="Calibri"/>
              <a:cs typeface="Calibri"/>
            </a:endParaRPr>
          </a:p>
          <a:p>
            <a:pPr algn="l" rtl="0"/>
            <a:r>
              <a:rPr lang="en-US" sz="1800" b="1">
                <a:effectLst/>
                <a:latin typeface="+mn-lt"/>
                <a:ea typeface="Aptos" panose="020B0004020202020204" pitchFamily="34" charset="0"/>
                <a:cs typeface="Times New Roman"/>
              </a:rPr>
              <a:t>Recommendation:</a:t>
            </a:r>
          </a:p>
          <a:p>
            <a:pPr marL="285750" indent="-285750" algn="l" rtl="0">
              <a:buFont typeface="Arial" panose="020B0604020202020204" pitchFamily="34" charset="0"/>
              <a:buChar char="•"/>
              <a:defRPr/>
            </a:pPr>
            <a:r>
              <a:rPr lang="en-US" kern="1200">
                <a:solidFill>
                  <a:prstClr val="black"/>
                </a:solidFill>
                <a:latin typeface="+mn-lt"/>
                <a:ea typeface="+mn-ea"/>
                <a:cs typeface="+mn-cs"/>
              </a:rPr>
              <a:t>Optimal </a:t>
            </a:r>
            <a:r>
              <a:rPr lang="en-US" kern="1200" err="1">
                <a:solidFill>
                  <a:prstClr val="black"/>
                </a:solidFill>
                <a:latin typeface="+mn-lt"/>
                <a:ea typeface="+mn-ea"/>
                <a:cs typeface="+mn-cs"/>
              </a:rPr>
              <a:t>retracker</a:t>
            </a:r>
            <a:r>
              <a:rPr lang="en-US" kern="1200">
                <a:solidFill>
                  <a:prstClr val="black"/>
                </a:solidFill>
                <a:latin typeface="+mn-lt"/>
                <a:ea typeface="+mn-ea"/>
                <a:cs typeface="+mn-cs"/>
              </a:rPr>
              <a:t> solutions (Adaptive, FastAdaptiveS6, BayeS6) must be used in the </a:t>
            </a:r>
            <a:r>
              <a:rPr lang="en-US" kern="1200" err="1">
                <a:solidFill>
                  <a:prstClr val="black"/>
                </a:solidFill>
                <a:latin typeface="+mn-lt"/>
                <a:ea typeface="+mn-ea"/>
                <a:cs typeface="+mn-cs"/>
              </a:rPr>
              <a:t>retracker</a:t>
            </a:r>
            <a:r>
              <a:rPr lang="en-US" kern="1200">
                <a:solidFill>
                  <a:prstClr val="black"/>
                </a:solidFill>
                <a:latin typeface="+mn-lt"/>
                <a:ea typeface="+mn-ea"/>
                <a:cs typeface="+mn-cs"/>
              </a:rPr>
              <a:t> analysis of reference missions to have unbiased, minimum variance parameters estimation and a correct estimation of parameter correlations (e.g. Bayesian analysis with robust estimation of </a:t>
            </a:r>
            <a:r>
              <a:rPr lang="en-US" kern="1200" err="1">
                <a:solidFill>
                  <a:prstClr val="black"/>
                </a:solidFill>
                <a:latin typeface="+mn-lt"/>
                <a:ea typeface="+mn-ea"/>
                <a:cs typeface="+mn-cs"/>
              </a:rPr>
              <a:t>paremeters</a:t>
            </a:r>
            <a:r>
              <a:rPr lang="en-US" kern="1200">
                <a:solidFill>
                  <a:prstClr val="black"/>
                </a:solidFill>
                <a:latin typeface="+mn-lt"/>
                <a:ea typeface="+mn-ea"/>
                <a:cs typeface="+mn-cs"/>
              </a:rPr>
              <a:t> (co)variance.</a:t>
            </a:r>
            <a:endParaRPr lang="en-US" kern="1200">
              <a:solidFill>
                <a:prstClr val="black"/>
              </a:solidFill>
              <a:latin typeface="+mn-lt"/>
              <a:ea typeface="Calibri"/>
              <a:cs typeface="Calibri"/>
            </a:endParaRPr>
          </a:p>
        </p:txBody>
      </p:sp>
    </p:spTree>
    <p:extLst>
      <p:ext uri="{BB962C8B-B14F-4D97-AF65-F5344CB8AC3E}">
        <p14:creationId xmlns:p14="http://schemas.microsoft.com/office/powerpoint/2010/main" val="2300045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ewgraph Landscape Template 2016">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txDef>
      <a:spPr>
        <a:noFill/>
      </a:spPr>
      <a:bodyPr wrap="none" rtlCol="0">
        <a:spAutoFit/>
      </a:bodyPr>
      <a:lstStyle>
        <a:defPPr>
          <a:defRPr sz="1600" dirty="0" smtClean="0">
            <a:solidFill>
              <a:schemeClr val="tx2"/>
            </a:solidFill>
          </a:defRPr>
        </a:defPPr>
      </a:lstStyle>
    </a:tx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7" id="{262D65A7-3CB4-794B-8B01-A909E0BE9F32}" vid="{EB59DC09-589E-2444-A025-910C640C7C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25</Slides>
  <Notes>0</Notes>
  <HiddenSlides>0</HiddenSlide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Viewgraph Landscape Template 2016</vt:lpstr>
      <vt:lpstr>30 Years of Progress in Radar Altimetry Symposium 2-7 September 2024 | Montpellier, France</vt:lpstr>
      <vt:lpstr>S3VT-S6VT-OSTST</vt:lpstr>
      <vt:lpstr>Summary of Theme 13.1</vt:lpstr>
      <vt:lpstr>Summary of Theme 13.2</vt:lpstr>
      <vt:lpstr>Summary of Theme 13.3</vt:lpstr>
      <vt:lpstr>Summary of Theme 13.4</vt:lpstr>
      <vt:lpstr>Thank you</vt:lpstr>
      <vt:lpstr>Presentation summaries</vt:lpstr>
      <vt:lpstr>13.1 S3VT-S6VT-OSTST summaries and recommendations</vt:lpstr>
      <vt:lpstr>13.1 S3VT-S6VT-OSTST summaries and recommendations</vt:lpstr>
      <vt:lpstr>13.1 S3VT-S6VT-OSTST summaries and recommendations</vt:lpstr>
      <vt:lpstr>13.1 S3VT-S6VT-OSTST summaries and recommendations</vt:lpstr>
      <vt:lpstr>S3VT-S6VT-OSTST summaries and recommendations</vt:lpstr>
      <vt:lpstr>S3VT-S6VT-OSTST summaries and recommendations</vt:lpstr>
      <vt:lpstr>S3VT-S6VT-OSTST summaries and recommendations</vt:lpstr>
      <vt:lpstr>S3VT-S6VT-OSTST summaries and recommendations</vt:lpstr>
      <vt:lpstr>S3VT-S6VT-OSTST summaries and recommendations</vt:lpstr>
      <vt:lpstr>S3VT-S6VT-OSTST summaries and recommendations</vt:lpstr>
      <vt:lpstr>S3VT-S6VT-OSTST summaries and recommendations</vt:lpstr>
      <vt:lpstr>S3VT-S6VT-OSTST summaries and recommendations</vt:lpstr>
      <vt:lpstr>S3VT-S6VT-OSTST summaries and recommendations</vt:lpstr>
      <vt:lpstr>S3VT-S6VT-OSTST summaries and recommendations</vt:lpstr>
      <vt:lpstr>S3VT-S6VT-OSTST summaries and recommendations</vt:lpstr>
      <vt:lpstr>S3VT-S6VT-OSTST summaries and recommendations</vt:lpstr>
      <vt:lpstr>S3VT-S6VT-OSTST summaries and recommendations</vt:lpstr>
    </vt:vector>
  </TitlesOfParts>
  <Company>ESA European Space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Lorenza Versace</dc:creator>
  <cp:revision>3</cp:revision>
  <dcterms:created xsi:type="dcterms:W3CDTF">2024-08-25T19:18:28Z</dcterms:created>
  <dcterms:modified xsi:type="dcterms:W3CDTF">2024-09-06T08:10:49Z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2024-08-23T00:00:00Z</vt:filetime>
  </property>
  <property fmtid="{D5CDD505-2E9C-101B-9397-08002B2CF9AE}" pid="3" name="Creator">
    <vt:lpwstr>Acrobat PDFMaker 24 for PowerPoint</vt:lpwstr>
  </property>
  <property fmtid="{D5CDD505-2E9C-101B-9397-08002B2CF9AE}" pid="4" name="LastSaved">
    <vt:filetime>2024-08-25T00:00:00Z</vt:filetime>
  </property>
  <property fmtid="{D5CDD505-2E9C-101B-9397-08002B2CF9AE}" pid="5" name="MSIP_Label_3976fa30-1907-4356-8241-62ea5e1c0256_ActionId">
    <vt:lpwstr>fd9a54cd-8f7e-4ebb-bd95-c6c1429cc846</vt:lpwstr>
  </property>
  <property fmtid="{D5CDD505-2E9C-101B-9397-08002B2CF9AE}" pid="6" name="MSIP_Label_3976fa30-1907-4356-8241-62ea5e1c0256_ContentBits">
    <vt:lpwstr>0</vt:lpwstr>
  </property>
  <property fmtid="{D5CDD505-2E9C-101B-9397-08002B2CF9AE}" pid="7" name="MSIP_Label_3976fa30-1907-4356-8241-62ea5e1c0256_Enabled">
    <vt:lpwstr>true</vt:lpwstr>
  </property>
  <property fmtid="{D5CDD505-2E9C-101B-9397-08002B2CF9AE}" pid="8" name="MSIP_Label_3976fa30-1907-4356-8241-62ea5e1c0256_Method">
    <vt:lpwstr>Standard</vt:lpwstr>
  </property>
  <property fmtid="{D5CDD505-2E9C-101B-9397-08002B2CF9AE}" pid="9" name="MSIP_Label_3976fa30-1907-4356-8241-62ea5e1c0256_Name">
    <vt:lpwstr>ESA UNCLASSIFIED … For ESA Official Use Only</vt:lpwstr>
  </property>
  <property fmtid="{D5CDD505-2E9C-101B-9397-08002B2CF9AE}" pid="10" name="MSIP_Label_3976fa30-1907-4356-8241-62ea5e1c0256_SetDate">
    <vt:lpwstr>2022-10-21T11:49:49Z</vt:lpwstr>
  </property>
  <property fmtid="{D5CDD505-2E9C-101B-9397-08002B2CF9AE}" pid="11" name="MSIP_Label_3976fa30-1907-4356-8241-62ea5e1c0256_SiteId">
    <vt:lpwstr>9a5cacd0-2bef-4dd7-ac5c-7ebe1f54f495</vt:lpwstr>
  </property>
  <property fmtid="{D5CDD505-2E9C-101B-9397-08002B2CF9AE}" pid="12" name="Producer">
    <vt:lpwstr>Adobe PDF Library 24.2.255</vt:lpwstr>
  </property>
</Properties>
</file>