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6" r:id="rId2"/>
    <p:sldId id="257" r:id="rId3"/>
    <p:sldId id="272" r:id="rId4"/>
    <p:sldId id="284" r:id="rId5"/>
    <p:sldId id="275" r:id="rId6"/>
    <p:sldId id="271" r:id="rId7"/>
    <p:sldId id="269" r:id="rId8"/>
    <p:sldId id="273" r:id="rId9"/>
    <p:sldId id="276" r:id="rId10"/>
    <p:sldId id="279" r:id="rId11"/>
    <p:sldId id="280" r:id="rId12"/>
    <p:sldId id="264" r:id="rId13"/>
    <p:sldId id="277" r:id="rId14"/>
    <p:sldId id="266" r:id="rId15"/>
    <p:sldId id="261" r:id="rId16"/>
    <p:sldId id="278" r:id="rId17"/>
    <p:sldId id="259" r:id="rId18"/>
    <p:sldId id="260" r:id="rId19"/>
    <p:sldId id="285" r:id="rId20"/>
    <p:sldId id="258" r:id="rId21"/>
    <p:sldId id="283" r:id="rId22"/>
    <p:sldId id="286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04" autoAdjust="0"/>
    <p:restoredTop sz="94628"/>
  </p:normalViewPr>
  <p:slideViewPr>
    <p:cSldViewPr snapToGrid="0">
      <p:cViewPr varScale="1">
        <p:scale>
          <a:sx n="105" d="100"/>
          <a:sy n="105" d="100"/>
        </p:scale>
        <p:origin x="77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Foglio1!$B$1</c:f>
              <c:strCache>
                <c:ptCount val="1"/>
                <c:pt idx="0">
                  <c:v>Colonna1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1-C892-D34A-87D3-210A3C14D5A0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3-C892-D34A-87D3-210A3C14D5A0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5-C892-D34A-87D3-210A3C14D5A0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7-C892-D34A-87D3-210A3C14D5A0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9-C892-D34A-87D3-210A3C14D5A0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B-C892-D34A-87D3-210A3C14D5A0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D-C892-D34A-87D3-210A3C14D5A0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F-C892-D34A-87D3-210A3C14D5A0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11-C892-D34A-87D3-210A3C14D5A0}"/>
              </c:ext>
            </c:extLst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13-C892-D34A-87D3-210A3C14D5A0}"/>
              </c:ext>
            </c:extLst>
          </c:dPt>
          <c:dPt>
            <c:idx val="10"/>
            <c:bubble3D val="0"/>
            <c:spPr>
              <a:solidFill>
                <a:schemeClr val="accent5">
                  <a:lumMod val="6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15-C892-D34A-87D3-210A3C14D5A0}"/>
              </c:ext>
            </c:extLst>
          </c:dPt>
          <c:dPt>
            <c:idx val="11"/>
            <c:bubble3D val="0"/>
            <c:spPr>
              <a:solidFill>
                <a:schemeClr val="accent6">
                  <a:lumMod val="6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17-C892-D34A-87D3-210A3C14D5A0}"/>
              </c:ext>
            </c:extLst>
          </c:dPt>
          <c:dPt>
            <c:idx val="12"/>
            <c:bubble3D val="0"/>
            <c:spPr>
              <a:solidFill>
                <a:schemeClr val="accent1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19-C892-D34A-87D3-210A3C14D5A0}"/>
              </c:ext>
            </c:extLst>
          </c:dPt>
          <c:dPt>
            <c:idx val="13"/>
            <c:bubble3D val="0"/>
            <c:spPr>
              <a:solidFill>
                <a:schemeClr val="accent2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1B-C892-D34A-87D3-210A3C14D5A0}"/>
              </c:ext>
            </c:extLst>
          </c:dPt>
          <c:dPt>
            <c:idx val="14"/>
            <c:bubble3D val="0"/>
            <c:spPr>
              <a:solidFill>
                <a:schemeClr val="accent3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1D-C892-D34A-87D3-210A3C14D5A0}"/>
              </c:ext>
            </c:extLst>
          </c:dPt>
          <c:dPt>
            <c:idx val="15"/>
            <c:bubble3D val="0"/>
            <c:spPr>
              <a:solidFill>
                <a:schemeClr val="accent4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1F-C892-D34A-87D3-210A3C14D5A0}"/>
              </c:ext>
            </c:extLst>
          </c:dPt>
          <c:dPt>
            <c:idx val="16"/>
            <c:bubble3D val="0"/>
            <c:spPr>
              <a:solidFill>
                <a:schemeClr val="accent5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21-C892-D34A-87D3-210A3C14D5A0}"/>
              </c:ext>
            </c:extLst>
          </c:dPt>
          <c:dPt>
            <c:idx val="17"/>
            <c:bubble3D val="0"/>
            <c:spPr>
              <a:solidFill>
                <a:schemeClr val="accent6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23-C892-D34A-87D3-210A3C14D5A0}"/>
              </c:ext>
            </c:extLst>
          </c:dPt>
          <c:dPt>
            <c:idx val="18"/>
            <c:bubble3D val="0"/>
            <c:spPr>
              <a:solidFill>
                <a:schemeClr val="accent1">
                  <a:lumMod val="8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25-C892-D34A-87D3-210A3C14D5A0}"/>
              </c:ext>
            </c:extLst>
          </c:dPt>
          <c:dPt>
            <c:idx val="19"/>
            <c:bubble3D val="0"/>
            <c:spPr>
              <a:solidFill>
                <a:schemeClr val="accent2">
                  <a:lumMod val="8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27-C892-D34A-87D3-210A3C14D5A0}"/>
              </c:ext>
            </c:extLst>
          </c:dPt>
          <c:dPt>
            <c:idx val="20"/>
            <c:bubble3D val="0"/>
            <c:spPr>
              <a:solidFill>
                <a:schemeClr val="accent3">
                  <a:lumMod val="8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29-C892-D34A-87D3-210A3C14D5A0}"/>
              </c:ext>
            </c:extLst>
          </c:dPt>
          <c:dPt>
            <c:idx val="21"/>
            <c:bubble3D val="0"/>
            <c:spPr>
              <a:solidFill>
                <a:schemeClr val="accent4">
                  <a:lumMod val="8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2B-C892-D34A-87D3-210A3C14D5A0}"/>
              </c:ext>
            </c:extLst>
          </c:dPt>
          <c:dPt>
            <c:idx val="22"/>
            <c:bubble3D val="0"/>
            <c:spPr>
              <a:solidFill>
                <a:schemeClr val="accent5">
                  <a:lumMod val="8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2D-C892-D34A-87D3-210A3C14D5A0}"/>
              </c:ext>
            </c:extLst>
          </c:dPt>
          <c:dPt>
            <c:idx val="23"/>
            <c:bubble3D val="0"/>
            <c:spPr>
              <a:solidFill>
                <a:schemeClr val="accent6">
                  <a:lumMod val="8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2F-C892-D34A-87D3-210A3C14D5A0}"/>
              </c:ext>
            </c:extLst>
          </c:dPt>
          <c:dPt>
            <c:idx val="24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31-C892-D34A-87D3-210A3C14D5A0}"/>
              </c:ext>
            </c:extLst>
          </c:dPt>
          <c:dPt>
            <c:idx val="25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33-C892-D34A-87D3-210A3C14D5A0}"/>
              </c:ext>
            </c:extLst>
          </c:dPt>
          <c:dPt>
            <c:idx val="26"/>
            <c:bubble3D val="0"/>
            <c:spPr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35-C892-D34A-87D3-210A3C14D5A0}"/>
              </c:ext>
            </c:extLst>
          </c:dPt>
          <c:dPt>
            <c:idx val="27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37-C892-D34A-87D3-210A3C14D5A0}"/>
              </c:ext>
            </c:extLst>
          </c:dPt>
          <c:dPt>
            <c:idx val="28"/>
            <c:bubble3D val="0"/>
            <c:spPr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39-C892-D34A-87D3-210A3C14D5A0}"/>
              </c:ext>
            </c:extLst>
          </c:dPt>
          <c:dPt>
            <c:idx val="29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3B-C892-D34A-87D3-210A3C14D5A0}"/>
              </c:ext>
            </c:extLst>
          </c:dPt>
          <c:dPt>
            <c:idx val="30"/>
            <c:bubble3D val="0"/>
            <c:spPr>
              <a:solidFill>
                <a:schemeClr val="accent1">
                  <a:lumMod val="5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3D-C892-D34A-87D3-210A3C14D5A0}"/>
              </c:ext>
            </c:extLst>
          </c:dPt>
          <c:dPt>
            <c:idx val="31"/>
            <c:bubble3D val="0"/>
            <c:spPr>
              <a:solidFill>
                <a:schemeClr val="accent2">
                  <a:lumMod val="5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3F-C892-D34A-87D3-210A3C14D5A0}"/>
              </c:ext>
            </c:extLst>
          </c:dPt>
          <c:dLbls>
            <c:dLbl>
              <c:idx val="0"/>
              <c:layout>
                <c:manualLayout>
                  <c:x val="-7.3413340323094503E-2"/>
                  <c:y val="-1.438848649172256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892-D34A-87D3-210A3C14D5A0}"/>
                </c:ext>
              </c:extLst>
            </c:dLbl>
            <c:dLbl>
              <c:idx val="1"/>
              <c:layout>
                <c:manualLayout>
                  <c:x val="-1.6848963352841452E-2"/>
                  <c:y val="-3.83692973112601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C892-D34A-87D3-210A3C14D5A0}"/>
                </c:ext>
              </c:extLst>
            </c:dLbl>
            <c:dLbl>
              <c:idx val="2"/>
              <c:layout>
                <c:manualLayout>
                  <c:x val="2.888393717629939E-2"/>
                  <c:y val="-3.83692973112601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3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C892-D34A-87D3-210A3C14D5A0}"/>
                </c:ext>
              </c:extLst>
            </c:dLbl>
            <c:dLbl>
              <c:idx val="3"/>
              <c:layout>
                <c:manualLayout>
                  <c:x val="8.4244816764206906E-2"/>
                  <c:y val="-3.83692973112601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4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C892-D34A-87D3-210A3C14D5A0}"/>
                </c:ext>
              </c:extLst>
            </c:dLbl>
            <c:dLbl>
              <c:idx val="4"/>
              <c:layout>
                <c:manualLayout>
                  <c:x val="2.888393717629939E-2"/>
                  <c:y val="-2.39808108195376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5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C892-D34A-87D3-210A3C14D5A0}"/>
                </c:ext>
              </c:extLst>
            </c:dLbl>
            <c:dLbl>
              <c:idx val="5"/>
              <c:layout>
                <c:manualLayout>
                  <c:x val="8.1837821999515184E-2"/>
                  <c:y val="-2.158272973758384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6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C892-D34A-87D3-210A3C14D5A0}"/>
                </c:ext>
              </c:extLst>
            </c:dLbl>
            <c:dLbl>
              <c:idx val="6"/>
              <c:layout>
                <c:manualLayout>
                  <c:x val="3.0087434558645203E-2"/>
                  <c:y val="1.678656757367632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1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C892-D34A-87D3-210A3C14D5A0}"/>
                </c:ext>
              </c:extLst>
            </c:dLbl>
            <c:dLbl>
              <c:idx val="7"/>
              <c:layout>
                <c:manualLayout>
                  <c:x val="0.13599520420507655"/>
                  <c:y val="4.3165459475167679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2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C892-D34A-87D3-210A3C14D5A0}"/>
                </c:ext>
              </c:extLst>
            </c:dLbl>
            <c:dLbl>
              <c:idx val="8"/>
              <c:layout>
                <c:manualLayout>
                  <c:x val="8.0634324617169378E-2"/>
                  <c:y val="7.913667570447408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3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C892-D34A-87D3-210A3C14D5A0}"/>
                </c:ext>
              </c:extLst>
            </c:dLbl>
            <c:dLbl>
              <c:idx val="9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4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3-C892-D34A-87D3-210A3C14D5A0}"/>
                </c:ext>
              </c:extLst>
            </c:dLbl>
            <c:dLbl>
              <c:idx val="1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5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C892-D34A-87D3-210A3C14D5A0}"/>
                </c:ext>
              </c:extLst>
            </c:dLbl>
            <c:dLbl>
              <c:idx val="11"/>
              <c:layout>
                <c:manualLayout>
                  <c:x val="1.0831476441112327E-2"/>
                  <c:y val="5.5155864884936484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6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C892-D34A-87D3-210A3C14D5A0}"/>
                </c:ext>
              </c:extLst>
            </c:dLbl>
            <c:dLbl>
              <c:idx val="12"/>
              <c:layout>
                <c:manualLayout>
                  <c:x val="3.0622753984855644E-2"/>
                  <c:y val="-2.5672685346648286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1">
                          <a:lumMod val="80000"/>
                          <a:lumOff val="2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9-C892-D34A-87D3-210A3C14D5A0}"/>
                </c:ext>
              </c:extLst>
            </c:dLbl>
            <c:dLbl>
              <c:idx val="13"/>
              <c:layout>
                <c:manualLayout>
                  <c:x val="-1.8052460735187174E-2"/>
                  <c:y val="1.4388486491722472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2">
                          <a:lumMod val="80000"/>
                          <a:lumOff val="2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B-C892-D34A-87D3-210A3C14D5A0}"/>
                </c:ext>
              </c:extLst>
            </c:dLbl>
            <c:dLbl>
              <c:idx val="1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3">
                          <a:lumMod val="80000"/>
                          <a:lumOff val="2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D-C892-D34A-87D3-210A3C14D5A0}"/>
                </c:ext>
              </c:extLst>
            </c:dLbl>
            <c:dLbl>
              <c:idx val="15"/>
              <c:layout>
                <c:manualLayout>
                  <c:x val="7.2209842940748701E-3"/>
                  <c:y val="-3.8369297311260077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4">
                          <a:lumMod val="80000"/>
                          <a:lumOff val="2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F-C892-D34A-87D3-210A3C14D5A0}"/>
                </c:ext>
              </c:extLst>
            </c:dLbl>
            <c:dLbl>
              <c:idx val="16"/>
              <c:layout>
                <c:manualLayout>
                  <c:x val="-6.3785361264328017E-2"/>
                  <c:y val="1.9184648655629993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5">
                          <a:lumMod val="80000"/>
                          <a:lumOff val="2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1-C892-D34A-87D3-210A3C14D5A0}"/>
                </c:ext>
              </c:extLst>
            </c:dLbl>
            <c:dLbl>
              <c:idx val="17"/>
              <c:layout>
                <c:manualLayout>
                  <c:x val="-6.9802848176057086E-2"/>
                  <c:y val="-4.79616216390752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6">
                          <a:lumMod val="80000"/>
                          <a:lumOff val="2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3-C892-D34A-87D3-210A3C14D5A0}"/>
                </c:ext>
              </c:extLst>
            </c:dLbl>
            <c:dLbl>
              <c:idx val="18"/>
              <c:layout>
                <c:manualLayout>
                  <c:x val="-4.2122408382103405E-2"/>
                  <c:y val="-1.438848649172256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1">
                          <a:lumMod val="8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5-C892-D34A-87D3-210A3C14D5A0}"/>
                </c:ext>
              </c:extLst>
            </c:dLbl>
            <c:dLbl>
              <c:idx val="19"/>
              <c:layout>
                <c:manualLayout>
                  <c:x val="7.2209842940748701E-3"/>
                  <c:y val="-0.10791364868791921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2">
                          <a:lumMod val="8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7-C892-D34A-87D3-210A3C14D5A0}"/>
                </c:ext>
              </c:extLst>
            </c:dLbl>
            <c:dLbl>
              <c:idx val="20"/>
              <c:layout>
                <c:manualLayout>
                  <c:x val="-3.8511916235065981E-2"/>
                  <c:y val="-2.158272973758384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3">
                          <a:lumMod val="8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9-C892-D34A-87D3-210A3C14D5A0}"/>
                </c:ext>
              </c:extLst>
            </c:dLbl>
            <c:dLbl>
              <c:idx val="21"/>
              <c:layout>
                <c:manualLayout>
                  <c:x val="-8.5448314146552629E-2"/>
                  <c:y val="-6.4748189212751522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4">
                          <a:lumMod val="8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B-C892-D34A-87D3-210A3C14D5A0}"/>
                </c:ext>
              </c:extLst>
            </c:dLbl>
            <c:dLbl>
              <c:idx val="22"/>
              <c:layout>
                <c:manualLayout>
                  <c:x val="-3.8511916235065967E-2"/>
                  <c:y val="-9.1127081114242975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5">
                          <a:lumMod val="8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D-C892-D34A-87D3-210A3C14D5A0}"/>
                </c:ext>
              </c:extLst>
            </c:dLbl>
            <c:dLbl>
              <c:idx val="23"/>
              <c:layout>
                <c:manualLayout>
                  <c:x val="-1.5645465970495549E-2"/>
                  <c:y val="-0.1151078919337805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6">
                          <a:lumMod val="8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F-C892-D34A-87D3-210A3C14D5A0}"/>
                </c:ext>
              </c:extLst>
            </c:dLbl>
            <c:dLbl>
              <c:idx val="24"/>
              <c:layout>
                <c:manualLayout>
                  <c:x val="-4.5732900529140842E-2"/>
                  <c:y val="-0.16546759465480945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1-C892-D34A-87D3-210A3C14D5A0}"/>
                </c:ext>
              </c:extLst>
            </c:dLbl>
            <c:dLbl>
              <c:idx val="25"/>
              <c:layout>
                <c:manualLayout>
                  <c:x val="7.2209842940748701E-3"/>
                  <c:y val="7.1942432458612362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3-C892-D34A-87D3-210A3C14D5A0}"/>
                </c:ext>
              </c:extLst>
            </c:dLbl>
            <c:dLbl>
              <c:idx val="26"/>
              <c:layout>
                <c:manualLayout>
                  <c:x val="0"/>
                  <c:y val="1.918464865563008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5-C892-D34A-87D3-210A3C14D5A0}"/>
                </c:ext>
              </c:extLst>
            </c:dLbl>
            <c:dLbl>
              <c:idx val="27"/>
              <c:layout>
                <c:manualLayout>
                  <c:x val="-7.3413340323094503E-2"/>
                  <c:y val="-9.5923243278150851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7-C892-D34A-87D3-210A3C14D5A0}"/>
                </c:ext>
              </c:extLst>
            </c:dLbl>
            <c:dLbl>
              <c:idx val="28"/>
              <c:layout>
                <c:manualLayout>
                  <c:x val="-1.2034973823458117E-3"/>
                  <c:y val="-2.3980810819537599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9-C892-D34A-87D3-210A3C14D5A0}"/>
                </c:ext>
              </c:extLst>
            </c:dLbl>
            <c:dLbl>
              <c:idx val="29"/>
              <c:layout>
                <c:manualLayout>
                  <c:x val="1.6848963352841362E-2"/>
                  <c:y val="-5.0359702721028965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B-C892-D34A-87D3-210A3C14D5A0}"/>
                </c:ext>
              </c:extLst>
            </c:dLbl>
            <c:dLbl>
              <c:idx val="30"/>
              <c:layout>
                <c:manualLayout>
                  <c:x val="5.8971371734944794E-2"/>
                  <c:y val="-5.7553945966890244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1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D-C892-D34A-87D3-210A3C14D5A0}"/>
                </c:ext>
              </c:extLst>
            </c:dLbl>
            <c:dLbl>
              <c:idx val="31"/>
              <c:layout>
                <c:manualLayout>
                  <c:x val="1.5645465970495549E-2"/>
                  <c:y val="-3.597121622930640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2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F-C892-D34A-87D3-210A3C14D5A0}"/>
                </c:ext>
              </c:extLst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0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Foglio1!$A$2:$A$33</c:f>
              <c:strCache>
                <c:ptCount val="32"/>
                <c:pt idx="0">
                  <c:v>Argentina 2</c:v>
                </c:pt>
                <c:pt idx="1">
                  <c:v>Australia 7</c:v>
                </c:pt>
                <c:pt idx="2">
                  <c:v>Brasil 1</c:v>
                </c:pt>
                <c:pt idx="3">
                  <c:v>Canada 4</c:v>
                </c:pt>
                <c:pt idx="4">
                  <c:v>China 20</c:v>
                </c:pt>
                <c:pt idx="5">
                  <c:v>Czech Republic 1</c:v>
                </c:pt>
                <c:pt idx="6">
                  <c:v>Denmark 10</c:v>
                </c:pt>
                <c:pt idx="7">
                  <c:v>Estonia 1</c:v>
                </c:pt>
                <c:pt idx="8">
                  <c:v>Finland 1</c:v>
                </c:pt>
                <c:pt idx="9">
                  <c:v>France 193</c:v>
                </c:pt>
                <c:pt idx="10">
                  <c:v>Germany 31</c:v>
                </c:pt>
                <c:pt idx="11">
                  <c:v>Greece 4</c:v>
                </c:pt>
                <c:pt idx="12">
                  <c:v>India 3</c:v>
                </c:pt>
                <c:pt idx="13">
                  <c:v>Indonesia 1</c:v>
                </c:pt>
                <c:pt idx="14">
                  <c:v>Italy 13</c:v>
                </c:pt>
                <c:pt idx="15">
                  <c:v>Japan 1</c:v>
                </c:pt>
                <c:pt idx="16">
                  <c:v>Luxembourg 1</c:v>
                </c:pt>
                <c:pt idx="17">
                  <c:v>Nepal 2</c:v>
                </c:pt>
                <c:pt idx="18">
                  <c:v>Netherlands 16</c:v>
                </c:pt>
                <c:pt idx="19">
                  <c:v>Norway 2</c:v>
                </c:pt>
                <c:pt idx="20">
                  <c:v>Pakistan 1</c:v>
                </c:pt>
                <c:pt idx="21">
                  <c:v>Poland 4</c:v>
                </c:pt>
                <c:pt idx="22">
                  <c:v>Portugal 6</c:v>
                </c:pt>
                <c:pt idx="23">
                  <c:v>Russian Federation 1</c:v>
                </c:pt>
                <c:pt idx="24">
                  <c:v>South Korea 2</c:v>
                </c:pt>
                <c:pt idx="25">
                  <c:v>Spain 26</c:v>
                </c:pt>
                <c:pt idx="26">
                  <c:v>Svalbard and Jan Mayen 1</c:v>
                </c:pt>
                <c:pt idx="27">
                  <c:v>Sweden 2</c:v>
                </c:pt>
                <c:pt idx="28">
                  <c:v>Tunisia 1</c:v>
                </c:pt>
                <c:pt idx="29">
                  <c:v>Turkey 2</c:v>
                </c:pt>
                <c:pt idx="30">
                  <c:v>United Kingdom 21</c:v>
                </c:pt>
                <c:pt idx="31">
                  <c:v>United States 61</c:v>
                </c:pt>
              </c:strCache>
            </c:strRef>
          </c:cat>
          <c:val>
            <c:numRef>
              <c:f>Foglio1!$B$2:$B$33</c:f>
              <c:numCache>
                <c:formatCode>General</c:formatCode>
                <c:ptCount val="32"/>
                <c:pt idx="0">
                  <c:v>2</c:v>
                </c:pt>
                <c:pt idx="1">
                  <c:v>7</c:v>
                </c:pt>
                <c:pt idx="2">
                  <c:v>1</c:v>
                </c:pt>
                <c:pt idx="3">
                  <c:v>4</c:v>
                </c:pt>
                <c:pt idx="4">
                  <c:v>20</c:v>
                </c:pt>
                <c:pt idx="5">
                  <c:v>1</c:v>
                </c:pt>
                <c:pt idx="6">
                  <c:v>10</c:v>
                </c:pt>
                <c:pt idx="7">
                  <c:v>1</c:v>
                </c:pt>
                <c:pt idx="8">
                  <c:v>1</c:v>
                </c:pt>
                <c:pt idx="9">
                  <c:v>193</c:v>
                </c:pt>
                <c:pt idx="10">
                  <c:v>31</c:v>
                </c:pt>
                <c:pt idx="11">
                  <c:v>4</c:v>
                </c:pt>
                <c:pt idx="12">
                  <c:v>3</c:v>
                </c:pt>
                <c:pt idx="13">
                  <c:v>1</c:v>
                </c:pt>
                <c:pt idx="14">
                  <c:v>13</c:v>
                </c:pt>
                <c:pt idx="15">
                  <c:v>1</c:v>
                </c:pt>
                <c:pt idx="16">
                  <c:v>1</c:v>
                </c:pt>
                <c:pt idx="17">
                  <c:v>2</c:v>
                </c:pt>
                <c:pt idx="18">
                  <c:v>16</c:v>
                </c:pt>
                <c:pt idx="19">
                  <c:v>2</c:v>
                </c:pt>
                <c:pt idx="20">
                  <c:v>1</c:v>
                </c:pt>
                <c:pt idx="21">
                  <c:v>4</c:v>
                </c:pt>
                <c:pt idx="22">
                  <c:v>6</c:v>
                </c:pt>
                <c:pt idx="23">
                  <c:v>1</c:v>
                </c:pt>
                <c:pt idx="24">
                  <c:v>2</c:v>
                </c:pt>
                <c:pt idx="25">
                  <c:v>26</c:v>
                </c:pt>
                <c:pt idx="26">
                  <c:v>1</c:v>
                </c:pt>
                <c:pt idx="27">
                  <c:v>2</c:v>
                </c:pt>
                <c:pt idx="28">
                  <c:v>1</c:v>
                </c:pt>
                <c:pt idx="29">
                  <c:v>2</c:v>
                </c:pt>
                <c:pt idx="30">
                  <c:v>21</c:v>
                </c:pt>
                <c:pt idx="31">
                  <c:v>61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40-C892-D34A-87D3-210A3C14D5A0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Foglio1!$B$1</c:f>
              <c:strCache>
                <c:ptCount val="1"/>
                <c:pt idx="0">
                  <c:v>Abstract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1-19AB-A244-A517-7BAEB445AF56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3-19AB-A244-A517-7BAEB445AF56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5-19AB-A244-A517-7BAEB445AF56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7-19AB-A244-A517-7BAEB445AF56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9-19AB-A244-A517-7BAEB445AF56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B-19AB-A244-A517-7BAEB445AF56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D-19AB-A244-A517-7BAEB445AF56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F-19AB-A244-A517-7BAEB445AF56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11-19AB-A244-A517-7BAEB445AF56}"/>
              </c:ext>
            </c:extLst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13-19AB-A244-A517-7BAEB445AF56}"/>
              </c:ext>
            </c:extLst>
          </c:dPt>
          <c:dPt>
            <c:idx val="10"/>
            <c:bubble3D val="0"/>
            <c:spPr>
              <a:solidFill>
                <a:schemeClr val="accent5">
                  <a:lumMod val="6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15-19AB-A244-A517-7BAEB445AF56}"/>
              </c:ext>
            </c:extLst>
          </c:dPt>
          <c:dPt>
            <c:idx val="11"/>
            <c:bubble3D val="0"/>
            <c:spPr>
              <a:solidFill>
                <a:schemeClr val="accent6">
                  <a:lumMod val="6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17-19AB-A244-A517-7BAEB445AF56}"/>
              </c:ext>
            </c:extLst>
          </c:dPt>
          <c:dPt>
            <c:idx val="12"/>
            <c:bubble3D val="0"/>
            <c:spPr>
              <a:solidFill>
                <a:schemeClr val="accent1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19-19AB-A244-A517-7BAEB445AF56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19AB-A244-A517-7BAEB445AF56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19AB-A244-A517-7BAEB445AF56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3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5-19AB-A244-A517-7BAEB445AF56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4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7-19AB-A244-A517-7BAEB445AF56}"/>
                </c:ext>
              </c:extLst>
            </c:dLbl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5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9-19AB-A244-A517-7BAEB445AF56}"/>
                </c:ext>
              </c:extLst>
            </c:dLbl>
            <c:dLbl>
              <c:idx val="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6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B-19AB-A244-A517-7BAEB445AF56}"/>
                </c:ext>
              </c:extLst>
            </c:dLbl>
            <c:dLbl>
              <c:idx val="6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1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D-19AB-A244-A517-7BAEB445AF56}"/>
                </c:ext>
              </c:extLst>
            </c:dLbl>
            <c:dLbl>
              <c:idx val="7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2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F-19AB-A244-A517-7BAEB445AF56}"/>
                </c:ext>
              </c:extLst>
            </c:dLbl>
            <c:dLbl>
              <c:idx val="8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3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1-19AB-A244-A517-7BAEB445AF56}"/>
                </c:ext>
              </c:extLst>
            </c:dLbl>
            <c:dLbl>
              <c:idx val="9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4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3-19AB-A244-A517-7BAEB445AF56}"/>
                </c:ext>
              </c:extLst>
            </c:dLbl>
            <c:dLbl>
              <c:idx val="1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5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5-19AB-A244-A517-7BAEB445AF56}"/>
                </c:ext>
              </c:extLst>
            </c:dLbl>
            <c:dLbl>
              <c:idx val="1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6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7-19AB-A244-A517-7BAEB445AF56}"/>
                </c:ext>
              </c:extLst>
            </c:dLbl>
            <c:dLbl>
              <c:idx val="1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1">
                          <a:lumMod val="80000"/>
                          <a:lumOff val="2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9-19AB-A244-A517-7BAEB445AF56}"/>
                </c:ext>
              </c:extLst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0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Foglio1!$A$2:$A$14</c:f>
              <c:strCache>
                <c:ptCount val="13"/>
                <c:pt idx="0">
                  <c:v>Theme 1</c:v>
                </c:pt>
                <c:pt idx="1">
                  <c:v>Theme 2</c:v>
                </c:pt>
                <c:pt idx="2">
                  <c:v>Theme 3</c:v>
                </c:pt>
                <c:pt idx="3">
                  <c:v>Theme 4</c:v>
                </c:pt>
                <c:pt idx="4">
                  <c:v>Theme 5</c:v>
                </c:pt>
                <c:pt idx="5">
                  <c:v>Theme 6</c:v>
                </c:pt>
                <c:pt idx="6">
                  <c:v>Theme 7</c:v>
                </c:pt>
                <c:pt idx="7">
                  <c:v>Theme 8</c:v>
                </c:pt>
                <c:pt idx="8">
                  <c:v>Theme 9</c:v>
                </c:pt>
                <c:pt idx="9">
                  <c:v>Theme 10</c:v>
                </c:pt>
                <c:pt idx="10">
                  <c:v>Theme 11</c:v>
                </c:pt>
                <c:pt idx="11">
                  <c:v>Theme 12</c:v>
                </c:pt>
                <c:pt idx="12">
                  <c:v>Theme 13</c:v>
                </c:pt>
              </c:strCache>
            </c:strRef>
          </c:cat>
          <c:val>
            <c:numRef>
              <c:f>Foglio1!$B$2:$B$14</c:f>
              <c:numCache>
                <c:formatCode>General</c:formatCode>
                <c:ptCount val="13"/>
                <c:pt idx="0">
                  <c:v>49</c:v>
                </c:pt>
                <c:pt idx="1">
                  <c:v>118</c:v>
                </c:pt>
                <c:pt idx="2">
                  <c:v>91</c:v>
                </c:pt>
                <c:pt idx="3">
                  <c:v>55</c:v>
                </c:pt>
                <c:pt idx="4">
                  <c:v>51</c:v>
                </c:pt>
                <c:pt idx="5">
                  <c:v>217</c:v>
                </c:pt>
                <c:pt idx="6">
                  <c:v>47</c:v>
                </c:pt>
                <c:pt idx="7">
                  <c:v>122</c:v>
                </c:pt>
                <c:pt idx="8">
                  <c:v>176</c:v>
                </c:pt>
                <c:pt idx="9">
                  <c:v>15</c:v>
                </c:pt>
                <c:pt idx="10">
                  <c:v>62</c:v>
                </c:pt>
                <c:pt idx="11">
                  <c:v>27</c:v>
                </c:pt>
                <c:pt idx="12">
                  <c:v>173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A-19AB-A244-A517-7BAEB445AF56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BE0F3A-50E9-5147-883D-B390BDD2488F}" type="datetimeFigureOut">
              <a:rPr lang="en-GB" smtClean="0"/>
              <a:t>06/09/2024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D46304-CFC7-914B-AF44-C24055A53FD3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31916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GB" b="0" i="1" u="none" strike="noStrike" dirty="0">
                <a:solidFill>
                  <a:srgbClr val="1F497D"/>
                </a:solidFill>
                <a:effectLst/>
                <a:latin typeface="Arial" panose="020B0604020202020204" pitchFamily="34" charset="0"/>
              </a:rPr>
              <a:t>1) 30 Years of Progress in Radar Altimetry: a historical perspective (keynote presentations)</a:t>
            </a:r>
            <a:br>
              <a:rPr lang="en-GB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endParaRPr lang="en-GB" b="0" i="0" u="none" strike="noStrike" dirty="0">
              <a:solidFill>
                <a:srgbClr val="595959"/>
              </a:solidFill>
              <a:effectLst/>
              <a:latin typeface="Arial" panose="020B0604020202020204" pitchFamily="34" charset="0"/>
            </a:endParaRPr>
          </a:p>
          <a:p>
            <a:pPr algn="just">
              <a:buFont typeface="Arial" panose="020B0604020202020204" pitchFamily="34" charset="0"/>
              <a:buChar char="•"/>
            </a:pPr>
            <a:r>
              <a:rPr lang="en-GB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Historical review </a:t>
            </a:r>
            <a:endParaRPr lang="en-GB" b="0" i="0" u="none" strike="noStrike" dirty="0">
              <a:solidFill>
                <a:srgbClr val="111111"/>
              </a:solidFill>
              <a:effectLst/>
              <a:latin typeface="Arial" panose="020B0604020202020204" pitchFamily="34" charset="0"/>
            </a:endParaRPr>
          </a:p>
          <a:p>
            <a:pPr algn="just">
              <a:buFont typeface="Arial" panose="020B0604020202020204" pitchFamily="34" charset="0"/>
              <a:buChar char="•"/>
            </a:pPr>
            <a:r>
              <a:rPr lang="en-GB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Lessons learned in the last five years</a:t>
            </a:r>
            <a:endParaRPr lang="en-GB" b="0" i="0" u="none" strike="noStrike" dirty="0">
              <a:solidFill>
                <a:srgbClr val="111111"/>
              </a:solidFill>
              <a:effectLst/>
              <a:latin typeface="Arial" panose="020B0604020202020204" pitchFamily="34" charset="0"/>
            </a:endParaRPr>
          </a:p>
          <a:p>
            <a:pPr algn="just">
              <a:buFont typeface="Arial" panose="020B0604020202020204" pitchFamily="34" charset="0"/>
              <a:buChar char="•"/>
            </a:pPr>
            <a:r>
              <a:rPr lang="en-GB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Improvements thanks to SAR, Ka and Swath altimetry</a:t>
            </a:r>
            <a:endParaRPr lang="en-GB" b="0" i="0" u="none" strike="noStrike" dirty="0">
              <a:solidFill>
                <a:srgbClr val="111111"/>
              </a:solidFill>
              <a:effectLst/>
              <a:latin typeface="Arial" panose="020B0604020202020204" pitchFamily="34" charset="0"/>
            </a:endParaRPr>
          </a:p>
          <a:p>
            <a:pPr algn="just">
              <a:buFont typeface="Arial" panose="020B0604020202020204" pitchFamily="34" charset="0"/>
              <a:buChar char="•"/>
            </a:pPr>
            <a:r>
              <a:rPr lang="en-GB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Successful and unachievable projects, unexpected applications in:</a:t>
            </a:r>
            <a:endParaRPr lang="en-GB" b="0" i="0" u="none" strike="noStrike" dirty="0">
              <a:solidFill>
                <a:srgbClr val="111111"/>
              </a:solidFill>
              <a:effectLst/>
              <a:latin typeface="Arial" panose="020B0604020202020204" pitchFamily="34" charset="0"/>
            </a:endParaRPr>
          </a:p>
          <a:p>
            <a:pPr algn="just">
              <a:buFont typeface="Arial" panose="020B0604020202020204" pitchFamily="34" charset="0"/>
              <a:buChar char="•"/>
            </a:pPr>
            <a:r>
              <a:rPr lang="en-GB" b="0" i="0" u="none" strike="noStrike" dirty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Global Ocean,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en-GB" b="0" i="0" u="none" strike="noStrike" dirty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Coastal Zone,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en-GB" b="0" i="0" u="none" strike="noStrike" dirty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Polar Ocean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en-GB" b="0" i="0" u="none" strike="noStrike" dirty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Land and Inland Water,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en-GB" b="0" i="0" u="none" strike="noStrike" dirty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Cryosphere</a:t>
            </a:r>
          </a:p>
          <a:p>
            <a:pPr algn="l"/>
            <a:r>
              <a:rPr lang="en-GB" b="0" i="1" u="none" strike="noStrike" dirty="0">
                <a:solidFill>
                  <a:srgbClr val="1F497D"/>
                </a:solidFill>
                <a:effectLst/>
                <a:latin typeface="Arial" panose="020B0604020202020204" pitchFamily="34" charset="0"/>
              </a:rPr>
              <a:t>2) Advances in our understanding of the dynamic ocean</a:t>
            </a:r>
            <a:br>
              <a:rPr lang="en-GB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endParaRPr lang="en-GB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GB" b="0" i="0" u="none" strike="noStrike" dirty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Ocean currents: how have things improved in 30 years? 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GB" b="0" i="0" u="none" strike="noStrike" dirty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Large scale ocean phenomena: intra-seasonal, seasonal cycle, El Nino, Rossby waves, pluri-annual oscillations 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GB" b="0" i="0" u="none" strike="noStrike" dirty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Tide </a:t>
            </a:r>
            <a:r>
              <a:rPr lang="en-GB" b="0" i="0" u="none" strike="noStrike" dirty="0" err="1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modeling</a:t>
            </a:r>
            <a:r>
              <a:rPr lang="en-GB" b="0" i="0" u="none" strike="noStrike" dirty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, non-linear components, internal waves 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GB" b="0" i="0" u="none" strike="noStrike" dirty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High frequency signals and mesoscale 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GB" b="0" i="0" u="none" strike="noStrike" dirty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Marine meteorology, wave height and wind speed 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GB" b="0" i="0" u="none" strike="noStrike" dirty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Detecting rain, air-sea exchange fluxes</a:t>
            </a:r>
          </a:p>
          <a:p>
            <a:pPr algn="l"/>
            <a:r>
              <a:rPr lang="en-GB" b="0" i="1" u="none" strike="noStrike" dirty="0">
                <a:solidFill>
                  <a:srgbClr val="1F497D"/>
                </a:solidFill>
                <a:effectLst/>
                <a:latin typeface="Arial" panose="020B0604020202020204" pitchFamily="34" charset="0"/>
              </a:rPr>
              <a:t>3) Advances in our understanding of coastal processes</a:t>
            </a:r>
            <a:br>
              <a:rPr lang="en-GB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endParaRPr lang="en-GB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GB" b="0" i="0" u="none" strike="noStrike" dirty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Coastal retracking 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GB" b="0" i="0" u="none" strike="noStrike" dirty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Coastal corrections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GB" b="0" i="0" u="none" strike="noStrike" dirty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Integration of multi-mission coastal products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GB" b="0" i="0" u="none" strike="noStrike" dirty="0" err="1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Modeling</a:t>
            </a:r>
            <a:r>
              <a:rPr lang="en-GB" b="0" i="0" u="none" strike="noStrike" dirty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 coastal processes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GB" b="0" i="0" u="none" strike="noStrike" dirty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Data assimilation in coastal/regional models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GB" b="0" i="0" u="none" strike="noStrike" dirty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Societal impacts (e.g., erosion, storm surges...)</a:t>
            </a:r>
          </a:p>
          <a:p>
            <a:pPr algn="l"/>
            <a:r>
              <a:rPr lang="en-GB" b="0" i="1" u="none" strike="noStrike" dirty="0">
                <a:solidFill>
                  <a:srgbClr val="1F497D"/>
                </a:solidFill>
                <a:effectLst/>
                <a:latin typeface="Arial" panose="020B0604020202020204" pitchFamily="34" charset="0"/>
              </a:rPr>
              <a:t>4) Advances in our understanding of the polar ocean </a:t>
            </a:r>
            <a:br>
              <a:rPr lang="en-GB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endParaRPr lang="en-GB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GB" b="0" i="0" u="none" strike="noStrike" dirty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Ocean dynamics and Sea-ice monitoring, sea-ice thickness, sea-ice extent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GB" b="0" i="0" u="none" strike="noStrike" dirty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Iceberg tracking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GB" b="0" i="0" u="none" strike="noStrike" dirty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Impact of polar ocean to Mean Sea Level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GB" b="0" i="0" u="none" strike="noStrike" dirty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Retracking, specific corrections and processing methods in those complex zones (tides, MSS, ...) 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GB" b="0" i="0" u="none" strike="noStrike" dirty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Integration of multi-mission products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GB" b="0" i="0" u="none" strike="noStrike" dirty="0" err="1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Modeling</a:t>
            </a:r>
            <a:r>
              <a:rPr lang="en-GB" b="0" i="0" u="none" strike="noStrike" dirty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 processes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GB" b="0" i="0" u="none" strike="noStrike" dirty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Data assimilation </a:t>
            </a:r>
          </a:p>
          <a:p>
            <a:pPr algn="l"/>
            <a:r>
              <a:rPr lang="en-GB" b="0" i="1" u="none" strike="noStrike" dirty="0">
                <a:solidFill>
                  <a:srgbClr val="1F497D"/>
                </a:solidFill>
                <a:effectLst/>
                <a:latin typeface="Arial" panose="020B0604020202020204" pitchFamily="34" charset="0"/>
              </a:rPr>
              <a:t>5) Altimetric contributions to gravity field, marine geoid, bathymetry </a:t>
            </a:r>
            <a:r>
              <a:rPr lang="en-GB" b="0" i="1" u="none" strike="noStrike" dirty="0" err="1">
                <a:solidFill>
                  <a:srgbClr val="1F497D"/>
                </a:solidFill>
                <a:effectLst/>
                <a:latin typeface="Arial" panose="020B0604020202020204" pitchFamily="34" charset="0"/>
              </a:rPr>
              <a:t>modeling</a:t>
            </a:r>
            <a:r>
              <a:rPr lang="en-GB" b="0" i="1" u="none" strike="noStrike" dirty="0">
                <a:solidFill>
                  <a:srgbClr val="1F497D"/>
                </a:solidFill>
                <a:effectLst/>
                <a:latin typeface="Arial" panose="020B0604020202020204" pitchFamily="34" charset="0"/>
              </a:rPr>
              <a:t> and orbit determination</a:t>
            </a:r>
            <a:br>
              <a:rPr lang="en-GB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endParaRPr lang="en-GB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GB" b="0" i="0" u="none" strike="noStrike" dirty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The impact of long repeat mission, further improvements, and expectations 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GB" b="0" i="0" u="none" strike="noStrike" dirty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Ocean floor topography mapping 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GB" b="0" i="0" u="none" strike="noStrike" dirty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Orbit determination and gravity model tailoring: contributions of DORIS 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GB" b="0" i="0" u="none" strike="noStrike" dirty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DORIS, GPS, laser techniques and altimetry 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GB" b="0" i="0" u="none" strike="noStrike" dirty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Gravimetry results from geodetic missions (including CHAMP, GRACE, GOCE, SWARM and preparation for MAGIC/NGGM) 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GB" b="0" i="0" u="none" strike="noStrike" dirty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Improved mean sea surfaces (contributions from geodetic missions)</a:t>
            </a:r>
          </a:p>
          <a:p>
            <a:pPr algn="l"/>
            <a:r>
              <a:rPr lang="en-GB" b="0" i="1" u="none" strike="noStrike" dirty="0">
                <a:solidFill>
                  <a:srgbClr val="1F497D"/>
                </a:solidFill>
                <a:effectLst/>
                <a:latin typeface="Arial" panose="020B0604020202020204" pitchFamily="34" charset="0"/>
              </a:rPr>
              <a:t>6) Altimetry over Land and Inland Water </a:t>
            </a:r>
            <a:br>
              <a:rPr lang="en-GB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endParaRPr lang="en-GB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GB" b="0" i="0" u="none" strike="noStrike" dirty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Specialised data processing for inland water applications 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GB" b="0" i="0" u="none" strike="noStrike" dirty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River level and river discharge and land-ocean exchange (with focus on estuaries)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GB" b="0" i="0" u="none" strike="noStrike" dirty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Lake level and volume variation monitoring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GB" b="0" i="0" u="none" strike="noStrike" dirty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Wetlands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GB" b="0" i="0" u="none" strike="noStrike" dirty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Synergy of altimetry with other remote sensing data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GB" b="0" i="0" u="none" strike="noStrike" dirty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Hydraulic and hydrologic modelling and data assimilation  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GB" b="0" i="0" u="none" strike="noStrike" dirty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Global digital elevation models (and continuity with tidal flats and coastal bathymetry)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GB" b="0" i="0" u="none" strike="noStrike" dirty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Land processes, surface roughness and soil moisture</a:t>
            </a:r>
          </a:p>
          <a:p>
            <a:pPr algn="l"/>
            <a:r>
              <a:rPr lang="en-GB" b="0" i="1" u="none" strike="noStrike" dirty="0">
                <a:solidFill>
                  <a:srgbClr val="1F497D"/>
                </a:solidFill>
                <a:effectLst/>
                <a:latin typeface="Arial" panose="020B0604020202020204" pitchFamily="34" charset="0"/>
              </a:rPr>
              <a:t>7) Advances in our understanding of the Cryosphere</a:t>
            </a:r>
            <a:br>
              <a:rPr lang="en-GB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endParaRPr lang="en-GB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GB" b="0" i="0" u="none" strike="noStrike" dirty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Antarctic and Greenland topography, volume and mass balance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GB" b="0" i="0" u="none" strike="noStrike" dirty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Continental glaciers 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GB" b="0" i="0" u="none" strike="noStrike" dirty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(The polar ocean is in theme 4)</a:t>
            </a:r>
          </a:p>
          <a:p>
            <a:pPr algn="l"/>
            <a:r>
              <a:rPr lang="en-GB" b="0" i="1" u="none" strike="noStrike" dirty="0">
                <a:solidFill>
                  <a:srgbClr val="1F497D"/>
                </a:solidFill>
                <a:effectLst/>
                <a:latin typeface="Arial" panose="020B0604020202020204" pitchFamily="34" charset="0"/>
              </a:rPr>
              <a:t>8) Building the 30-year altimetric record: challenges and achievements</a:t>
            </a:r>
            <a:br>
              <a:rPr lang="en-GB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endParaRPr lang="en-GB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GB" b="0" i="0" u="none" strike="noStrike" dirty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(Cross-)Calibration and long-term monitoring of instruments: biases, drift models, shortcomings, improvements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GB" b="0" i="0" u="none" strike="noStrike" dirty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Validation of long time-series with in situ data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GB" b="0" i="0" u="none" strike="noStrike" dirty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From LRM to SAR altimetry: how to insure a seamless transition 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GB" b="0" i="0" u="none" strike="noStrike" dirty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Global and regional multi-satellite sea level change: the spatial and temporal record 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GB" b="0" i="0" u="none" strike="noStrike" dirty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Advances in precision: from 15 cm to the </a:t>
            </a:r>
            <a:r>
              <a:rPr lang="en-GB" b="0" i="0" u="none" strike="noStrike" dirty="0" err="1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millimeter</a:t>
            </a:r>
            <a:r>
              <a:rPr lang="en-GB" b="0" i="0" u="none" strike="noStrike" dirty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 (and sub mm/</a:t>
            </a:r>
            <a:r>
              <a:rPr lang="en-GB" b="0" i="0" u="none" strike="noStrike" dirty="0" err="1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yr</a:t>
            </a:r>
            <a:r>
              <a:rPr lang="en-GB" b="0" i="0" u="none" strike="noStrike" dirty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) challenge! 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GB" b="0" i="0" u="none" strike="noStrike" dirty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Interesting/unexpected scientific results: absolute dynamic topography, global and regional mean sea level trends, lake and river discharge trends, ice volume trends, interannual changes in eddy processes, decadal oscillations... </a:t>
            </a:r>
          </a:p>
          <a:p>
            <a:pPr algn="l"/>
            <a:r>
              <a:rPr lang="en-GB" b="0" i="1" u="none" strike="noStrike" dirty="0">
                <a:solidFill>
                  <a:srgbClr val="1F497D"/>
                </a:solidFill>
                <a:effectLst/>
                <a:latin typeface="Arial" panose="020B0604020202020204" pitchFamily="34" charset="0"/>
              </a:rPr>
              <a:t>9) Synergy between Altimetry, other data and models: "The integrated approach"</a:t>
            </a:r>
            <a:br>
              <a:rPr lang="en-GB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endParaRPr lang="en-GB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GB" b="0" i="0" u="none" strike="noStrike" dirty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Comparison with in situ data: tide gauges, ship data, buoys, Argo profilers and HF radar ... 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GB" b="0" i="0" u="none" strike="noStrike" dirty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Synergy with variable gravity (GRACE, GRACE-FO, MAGIC/NGGM), thermosteric (Argo) and Altimetry. 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GB" b="0" i="0" u="none" strike="noStrike" dirty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Synergy of sea level, sea surface temperature, ocean colour, sea surface salinity and wind stress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GB" b="0" i="0" u="none" strike="noStrike" dirty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Synergistic studies of the interaction of ocean circulation with ocean biology and air-sea coupling processes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GB" b="0" i="0" u="none" strike="noStrike" dirty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Altimetry impact in ocean monitoring and operational forecasting systems 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GB" b="0" i="0" u="none" strike="noStrike" dirty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Operational hydrology</a:t>
            </a:r>
          </a:p>
          <a:p>
            <a:pPr algn="l"/>
            <a:r>
              <a:rPr lang="en-GB" b="0" i="1" u="none" strike="noStrike" dirty="0">
                <a:solidFill>
                  <a:srgbClr val="1F497D"/>
                </a:solidFill>
                <a:effectLst/>
                <a:latin typeface="Arial" panose="020B0604020202020204" pitchFamily="34" charset="0"/>
              </a:rPr>
              <a:t>10) Outreach</a:t>
            </a:r>
            <a:br>
              <a:rPr lang="en-GB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endParaRPr lang="en-GB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GB" b="0" i="0" u="none" strike="noStrike" dirty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Education programmes 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GB" b="0" i="0" u="none" strike="noStrike" dirty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Science returns towards the public 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GB" b="0" i="0" u="none" strike="noStrike" dirty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The use of the internet and social media to promote satellite altimetry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GB" b="0" i="0" u="none" strike="noStrike" dirty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Open and citizen science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GB" b="0" i="0" u="none" strike="noStrike" dirty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Toolboxes and open access databases </a:t>
            </a:r>
            <a:br>
              <a:rPr lang="en-GB" b="0" i="0" u="none" strike="noStrike" dirty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</a:br>
            <a:endParaRPr lang="en-GB" b="0" i="0" u="none" strike="noStrike" dirty="0">
              <a:solidFill>
                <a:srgbClr val="111111"/>
              </a:solidFill>
              <a:effectLst/>
              <a:latin typeface="Arial" panose="020B0604020202020204" pitchFamily="34" charset="0"/>
            </a:endParaRPr>
          </a:p>
          <a:p>
            <a:pPr algn="l"/>
            <a:r>
              <a:rPr lang="en-GB" b="0" i="1" u="none" strike="noStrike" dirty="0">
                <a:solidFill>
                  <a:srgbClr val="1F497D"/>
                </a:solidFill>
                <a:effectLst/>
                <a:latin typeface="Arial" panose="020B0604020202020204" pitchFamily="34" charset="0"/>
              </a:rPr>
              <a:t>11) Outlook: the next generation altimetry</a:t>
            </a:r>
            <a:br>
              <a:rPr lang="en-GB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endParaRPr lang="en-GB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GB" b="0" i="0" u="none" strike="noStrike" dirty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Requirements for future Altimetric missions (Oceanography, Coastal Zone, Inland Water, Land, Cryosphere) 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GB" b="0" i="0" u="none" strike="noStrike" dirty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Operational oceanography and hydrology missions, continuity and services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GB" b="0" i="0" u="none" strike="noStrike" dirty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Third generation altimeters (synthetic aperture and wide swath instruments) </a:t>
            </a:r>
          </a:p>
          <a:p>
            <a:pPr algn="l"/>
            <a:r>
              <a:rPr lang="en-GB" b="0" i="1" u="none" strike="noStrike" dirty="0">
                <a:solidFill>
                  <a:srgbClr val="1F497D"/>
                </a:solidFill>
                <a:effectLst/>
                <a:latin typeface="Arial" panose="020B0604020202020204" pitchFamily="34" charset="0"/>
              </a:rPr>
              <a:t>12) The International DORIS Service (IDS) : new challenges </a:t>
            </a:r>
            <a:br>
              <a:rPr lang="en-GB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endParaRPr lang="en-GB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GB" b="0" i="0" u="none" strike="noStrike" dirty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DORIS network and constellation: status and evolution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GB" b="0" i="0" u="none" strike="noStrike" dirty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IDS processing and Terrestrial Reference Frame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GB" b="0" i="0" u="none" strike="noStrike" dirty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Precise Orbit Determination and advances in dynamic force and observable modelling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GB" b="0" i="0" u="none" strike="noStrike" dirty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Research activities and new applications using DORIS data, or new methods of processing DORIS data</a:t>
            </a:r>
          </a:p>
          <a:p>
            <a:pPr algn="l"/>
            <a:r>
              <a:rPr lang="en-GB" b="0" i="1" u="none" strike="noStrike" dirty="0">
                <a:solidFill>
                  <a:srgbClr val="1F497D"/>
                </a:solidFill>
                <a:effectLst/>
                <a:latin typeface="Arial" panose="020B0604020202020204" pitchFamily="34" charset="0"/>
              </a:rPr>
              <a:t>13) S3 - S6 VT and OSTST Technical Presentations</a:t>
            </a:r>
            <a:br>
              <a:rPr lang="en-GB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endParaRPr lang="en-GB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GB" b="0" i="0" u="none" strike="noStrike" dirty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Plans for (mostly) common evolutions of the processors and products, and overview of data distribution (presentations to be given by EUM, PO.DAAC and ESA).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GB" b="0" i="0" u="none" strike="noStrike" dirty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Review of Cal/Val activities, lessons learned, future mission plans.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GB" b="0" i="0" u="none" strike="noStrike" dirty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Contributions to the Cal/Val of Sentinel-3 and -6: current status, new developments, wishes, recommendations.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GB" b="0" i="0" u="none" strike="noStrike" dirty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The latest in Instrument Processing (Altimeter SAR and Radiometer).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GB" b="0" i="0" u="none" strike="noStrike" dirty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Any typical subject of traditional OSTST splinters 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D46304-CFC7-914B-AF44-C24055A53FD3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58513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EC8422-69F1-4459-A77B-6A7437F312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D9828CF-E199-4F4B-A3CF-FE9E82E629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352A81-9283-481D-B012-2C9FC624AC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E57BA7-F60E-4D3C-98CB-EF3019179097}" type="datetimeFigureOut">
              <a:rPr lang="en-GB" smtClean="0"/>
              <a:t>06/09/2024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67508E-FB82-448A-8C04-11FBD593CB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8DB854-C326-425C-8DBC-EA517D308B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865F9-542D-43E4-A7ED-05D6DE6A7A1A}" type="slidenum">
              <a:rPr lang="en-GB" smtClean="0"/>
              <a:t>‹N°›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52E23F2-9D47-4288-B5CA-322C3C4F57D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1" y="643"/>
            <a:ext cx="12191237" cy="685671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6BDE276-0C1E-4112-A09B-10E9A8EAFC3C}"/>
              </a:ext>
            </a:extLst>
          </p:cNvPr>
          <p:cNvSpPr txBox="1"/>
          <p:nvPr userDrawn="1"/>
        </p:nvSpPr>
        <p:spPr>
          <a:xfrm>
            <a:off x="94531" y="1400758"/>
            <a:ext cx="108148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chemeClr val="bg1"/>
                </a:solidFill>
                <a:latin typeface="NotesEsa" panose="02000506030000020004" pitchFamily="2" charset="0"/>
              </a:rPr>
              <a:t>30 Years of Progress in Radar Altimetry Symposium</a:t>
            </a:r>
            <a:endParaRPr lang="en-GB" sz="2400" dirty="0">
              <a:solidFill>
                <a:schemeClr val="bg1"/>
              </a:solidFill>
              <a:latin typeface="NotesEsa" panose="02000506030000020004" pitchFamily="2" charset="0"/>
            </a:endParaRPr>
          </a:p>
          <a:p>
            <a:r>
              <a:rPr lang="en-GB" sz="2000" kern="1200" dirty="0">
                <a:solidFill>
                  <a:schemeClr val="bg1"/>
                </a:solidFill>
                <a:latin typeface="NotesEsa" panose="02000506030000020004" pitchFamily="2" charset="0"/>
                <a:ea typeface="+mn-ea"/>
                <a:cs typeface="+mn-cs"/>
              </a:rPr>
              <a:t>2-7</a:t>
            </a:r>
            <a:r>
              <a:rPr lang="en-GB" sz="2000" dirty="0">
                <a:solidFill>
                  <a:schemeClr val="bg1"/>
                </a:solidFill>
                <a:latin typeface="NotesEsa" panose="02000506030000020004" pitchFamily="2" charset="0"/>
              </a:rPr>
              <a:t> September 2024 | Montpellier, France</a:t>
            </a:r>
            <a:endParaRPr lang="en-GB" dirty="0">
              <a:solidFill>
                <a:schemeClr val="bg1"/>
              </a:solidFill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401EB44-5630-4B78-AF50-B4A2C95FB2AC}"/>
              </a:ext>
            </a:extLst>
          </p:cNvPr>
          <p:cNvCxnSpPr>
            <a:cxnSpLocks/>
          </p:cNvCxnSpPr>
          <p:nvPr userDrawn="1"/>
        </p:nvCxnSpPr>
        <p:spPr>
          <a:xfrm>
            <a:off x="307571" y="4333558"/>
            <a:ext cx="11513127" cy="0"/>
          </a:xfrm>
          <a:prstGeom prst="line">
            <a:avLst/>
          </a:prstGeom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910309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F95231-C8D1-4CA1-90AB-02812A3FEC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D1E7308-D343-49FC-957A-4B7713A5CE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DF3C3B-9937-4D36-8B5C-0B9C6E0CBB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E57BA7-F60E-4D3C-98CB-EF3019179097}" type="datetimeFigureOut">
              <a:rPr lang="en-GB" smtClean="0"/>
              <a:t>06/09/2024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933A93-1242-489C-8BB9-56DD5B763E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301E4C-7DE9-47A1-A11D-641C56E9E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865F9-542D-43E4-A7ED-05D6DE6A7A1A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16634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4D2F484-0A61-437F-9597-E170582B73D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94DFFDC-FC2E-4A81-8A66-F2B8C0D63B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A51843-63B0-4C8A-90A9-4816A3FCE1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E57BA7-F60E-4D3C-98CB-EF3019179097}" type="datetimeFigureOut">
              <a:rPr lang="en-GB" smtClean="0"/>
              <a:t>06/09/2024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3D97F4-EC50-4406-A865-7E57AD28DA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2DBD44-E43B-4D7D-A8A2-57556901B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865F9-542D-43E4-A7ED-05D6DE6A7A1A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22347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906E784-314F-9A9E-65DB-3DC6F6FCE0D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3" y="0"/>
            <a:ext cx="12191237" cy="1028507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32BD46-0726-4920-B4F3-6A031C28F5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6138" y="1542462"/>
            <a:ext cx="1199548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FB31D5-48C9-4740-A17C-EF91AE9C33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F485E5-5DD6-4C71-A053-D8E88CC6A6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865F9-542D-43E4-A7ED-05D6DE6A7A1A}" type="slidenum">
              <a:rPr lang="en-GB" smtClean="0"/>
              <a:t>‹N°›</a:t>
            </a:fld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B8449FD-7898-963D-E4EC-6A2435415F2E}"/>
              </a:ext>
            </a:extLst>
          </p:cNvPr>
          <p:cNvSpPr txBox="1"/>
          <p:nvPr userDrawn="1"/>
        </p:nvSpPr>
        <p:spPr>
          <a:xfrm>
            <a:off x="111690" y="221865"/>
            <a:ext cx="119686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>
                <a:solidFill>
                  <a:schemeClr val="bg1"/>
                </a:solidFill>
                <a:latin typeface="NotesEsa" panose="02000506030000020004" pitchFamily="2" charset="0"/>
              </a:rPr>
              <a:t>30 Years of Progress in Radar Altimetry Symposium</a:t>
            </a:r>
            <a:endParaRPr lang="en-GB" sz="1600" dirty="0">
              <a:solidFill>
                <a:schemeClr val="bg1"/>
              </a:solidFill>
              <a:latin typeface="NotesEsa" panose="02000506030000020004" pitchFamily="2" charset="0"/>
            </a:endParaRPr>
          </a:p>
          <a:p>
            <a:r>
              <a:rPr lang="en-GB" sz="1400" kern="1200" dirty="0">
                <a:solidFill>
                  <a:schemeClr val="bg1"/>
                </a:solidFill>
                <a:latin typeface="NotesEsa" panose="02000506030000020004" pitchFamily="2" charset="0"/>
                <a:ea typeface="+mn-ea"/>
                <a:cs typeface="+mn-cs"/>
              </a:rPr>
              <a:t>2-7</a:t>
            </a:r>
            <a:r>
              <a:rPr lang="en-GB" sz="1400" dirty="0">
                <a:solidFill>
                  <a:schemeClr val="bg1"/>
                </a:solidFill>
                <a:latin typeface="NotesEsa" panose="02000506030000020004" pitchFamily="2" charset="0"/>
              </a:rPr>
              <a:t> September 2024 | Montpellier, France</a:t>
            </a:r>
            <a:endParaRPr lang="en-GB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38353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BA3513-4242-4F2D-A471-EF3BD487B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3EBC2C-75DA-422E-9EA9-AF7049C20C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51C95E-0AE5-4E1D-8FA1-9CDD0A1CCD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E57BA7-F60E-4D3C-98CB-EF3019179097}" type="datetimeFigureOut">
              <a:rPr lang="en-GB" smtClean="0"/>
              <a:t>06/09/2024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FB3070-94E2-44A7-97F9-4CD5480180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EEC19D-6F43-44CF-A84F-DED3820E58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865F9-542D-43E4-A7ED-05D6DE6A7A1A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79162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8744F1-71F7-427E-84A3-0599A39099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EF972B-4D88-427C-B0E6-507371E5CA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35B906-5AE8-4C55-93EF-07E3FD8B6B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DCAF6A-F4BA-4F36-A5F1-841FC4D255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E57BA7-F60E-4D3C-98CB-EF3019179097}" type="datetimeFigureOut">
              <a:rPr lang="en-GB" smtClean="0"/>
              <a:t>06/09/2024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42FD99-9D45-49B7-A539-982906EFDD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23129F-1A46-443E-90D3-15BD529D01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865F9-542D-43E4-A7ED-05D6DE6A7A1A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32971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FE836C-EB19-4E12-AB81-0379B09064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036619-8F1D-4607-9CB8-F907685AF5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04D7DE-8B47-4C6B-BB6A-09F40A78E8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FDB377F-C489-44BF-9EF2-54730CFBDA4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6906A7D-98DB-4737-AAFF-9835BF3FAB8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54399F9-40C0-4228-BBD2-E05B244D74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E57BA7-F60E-4D3C-98CB-EF3019179097}" type="datetimeFigureOut">
              <a:rPr lang="en-GB" smtClean="0"/>
              <a:t>06/09/2024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1C87862-D8EF-4859-A1F5-D22D8148CD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AFCF261-C26C-4FE7-B9CF-68595E488F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865F9-542D-43E4-A7ED-05D6DE6A7A1A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90335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9C1BD2-4E6B-4C33-AFC3-9872F5791B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EBA8DF9-3D73-404D-BC55-65C03AEB4F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E57BA7-F60E-4D3C-98CB-EF3019179097}" type="datetimeFigureOut">
              <a:rPr lang="en-GB" smtClean="0"/>
              <a:t>06/09/2024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F587775-1F29-42BC-AC67-6BA5BCF75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0FF3E85-D172-478F-9BD9-C7BB92046F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865F9-542D-43E4-A7ED-05D6DE6A7A1A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92878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5F7053-E247-4D8A-849C-4D7D0877F6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E57BA7-F60E-4D3C-98CB-EF3019179097}" type="datetimeFigureOut">
              <a:rPr lang="en-GB" smtClean="0"/>
              <a:t>06/09/2024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A73A42F-2CA9-49F1-BD8B-668803CFD6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E9687E-E394-4363-A3BB-5BDD81CD24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865F9-542D-43E4-A7ED-05D6DE6A7A1A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1829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0EF424-18C8-45A9-832F-9D51222AF0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0B9BE7-FC76-473E-BA39-1E4E90156B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B9188E1-4F17-4D55-9641-6B5A9F42B5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70F2E04-3D93-40B9-AB99-252947D955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E57BA7-F60E-4D3C-98CB-EF3019179097}" type="datetimeFigureOut">
              <a:rPr lang="en-GB" smtClean="0"/>
              <a:t>06/09/2024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969341-3B14-483B-857D-ACAA02561A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7DC9C1-16BE-4AD0-8BA9-92AD07704F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865F9-542D-43E4-A7ED-05D6DE6A7A1A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23028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5CC91C-D445-4A55-AEE9-98179AF75E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375018A-48E4-4D6D-8E95-C815ACCC28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050104-ABF1-49DD-A89A-7BA0336DD8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87E2FD9-5B08-44D1-87B5-4AAC13225C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E57BA7-F60E-4D3C-98CB-EF3019179097}" type="datetimeFigureOut">
              <a:rPr lang="en-GB" smtClean="0"/>
              <a:t>06/09/2024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64AA6C-9BC8-4134-9F1B-96BA9B4518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AAB2F61-6CEF-4C23-9134-152AA07F7F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865F9-542D-43E4-A7ED-05D6DE6A7A1A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68885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9D35395-87DE-47EE-BD5E-49EC7CF75F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0AC72C-58D2-4DAB-95F7-0E34581AEA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F438B2-9CC9-4C12-B385-893C767200B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E57BA7-F60E-4D3C-98CB-EF3019179097}" type="datetimeFigureOut">
              <a:rPr lang="en-GB" smtClean="0"/>
              <a:t>06/09/2024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D006BC-C562-4520-B4BA-4686A2EC68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E6F862-10F7-4A6C-A371-6F8FC84445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A865F9-542D-43E4-A7ED-05D6DE6A7A1A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09992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F6FB576-4C79-B1C3-F69B-B63AE21DFF43}"/>
              </a:ext>
            </a:extLst>
          </p:cNvPr>
          <p:cNvSpPr txBox="1"/>
          <p:nvPr/>
        </p:nvSpPr>
        <p:spPr>
          <a:xfrm>
            <a:off x="204704" y="3343728"/>
            <a:ext cx="68104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chemeClr val="bg1"/>
                </a:solidFill>
                <a:latin typeface="NotesEsa" panose="02000506030000020004" pitchFamily="2" charset="0"/>
              </a:rPr>
              <a:t>Closing Remarks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F3F6135-C23C-E01F-FF06-4543896FF1B0}"/>
              </a:ext>
            </a:extLst>
          </p:cNvPr>
          <p:cNvSpPr txBox="1"/>
          <p:nvPr/>
        </p:nvSpPr>
        <p:spPr>
          <a:xfrm>
            <a:off x="223359" y="4826223"/>
            <a:ext cx="46797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i="1" dirty="0">
                <a:solidFill>
                  <a:schemeClr val="bg1"/>
                </a:solidFill>
                <a:latin typeface="NotesEsa" panose="02000506030000020004" pitchFamily="2" charset="0"/>
              </a:rPr>
              <a:t>Jérôme Benveniste and Pascal </a:t>
            </a:r>
            <a:r>
              <a:rPr lang="en-GB" sz="2000" i="1" dirty="0" err="1">
                <a:solidFill>
                  <a:schemeClr val="bg1"/>
                </a:solidFill>
                <a:latin typeface="NotesEsa" panose="02000506030000020004" pitchFamily="2" charset="0"/>
              </a:rPr>
              <a:t>Bonnefond</a:t>
            </a:r>
            <a:endParaRPr lang="en-GB" sz="2000" i="1" dirty="0">
              <a:solidFill>
                <a:schemeClr val="bg1"/>
              </a:solidFill>
              <a:latin typeface="NotesEsa" panose="02000506030000020004" pitchFamily="2" charset="0"/>
            </a:endParaRPr>
          </a:p>
          <a:p>
            <a:r>
              <a:rPr lang="en-GB" sz="2000" i="1" dirty="0">
                <a:solidFill>
                  <a:schemeClr val="bg1"/>
                </a:solidFill>
                <a:latin typeface="NotesEsa" panose="02000506030000020004" pitchFamily="2" charset="0"/>
              </a:rPr>
              <a:t>Chairs of the Organising Committee</a:t>
            </a:r>
          </a:p>
        </p:txBody>
      </p:sp>
    </p:spTree>
    <p:extLst>
      <p:ext uri="{BB962C8B-B14F-4D97-AF65-F5344CB8AC3E}">
        <p14:creationId xmlns:p14="http://schemas.microsoft.com/office/powerpoint/2010/main" val="26438959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CA4D13C1-2027-5EB3-4F22-983C794C232A}"/>
              </a:ext>
            </a:extLst>
          </p:cNvPr>
          <p:cNvSpPr txBox="1">
            <a:spLocks/>
          </p:cNvSpPr>
          <p:nvPr/>
        </p:nvSpPr>
        <p:spPr bwMode="auto">
          <a:xfrm>
            <a:off x="913734" y="1402876"/>
            <a:ext cx="7174846" cy="52322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lang="en-GB" sz="2200" b="0" dirty="0" smtClean="0">
                <a:solidFill>
                  <a:schemeClr val="bg1"/>
                </a:solidFill>
                <a:latin typeface="Verdana"/>
                <a:ea typeface="+mj-ea"/>
                <a:cs typeface="Verdana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r>
              <a:rPr lang="en-GB" sz="2800" b="1" dirty="0">
                <a:solidFill>
                  <a:srgbClr val="0070C0"/>
                </a:solidFill>
              </a:rPr>
              <a:t>SPECIAL WARM THANKS TO …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E2C567AC-DBF6-F5E2-4F90-0EA3746476CD}"/>
              </a:ext>
            </a:extLst>
          </p:cNvPr>
          <p:cNvSpPr txBox="1">
            <a:spLocks/>
          </p:cNvSpPr>
          <p:nvPr/>
        </p:nvSpPr>
        <p:spPr>
          <a:xfrm>
            <a:off x="1460385" y="2100263"/>
            <a:ext cx="9426690" cy="4500562"/>
          </a:xfrm>
          <a:prstGeom prst="rect">
            <a:avLst/>
          </a:prstGeom>
        </p:spPr>
        <p:txBody>
          <a:bodyPr/>
          <a:lstStyle>
            <a:lvl1pPr marL="0" indent="-3429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lang="en-GB" sz="1600" dirty="0" smtClean="0">
                <a:solidFill>
                  <a:schemeClr val="bg2"/>
                </a:solidFill>
                <a:latin typeface="Verdana"/>
                <a:ea typeface="+mn-ea"/>
                <a:cs typeface="Verdana"/>
              </a:defRPr>
            </a:lvl1pPr>
            <a:lvl2pPr marL="810000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600" dirty="0" smtClean="0">
                <a:solidFill>
                  <a:schemeClr val="bg2"/>
                </a:solidFill>
                <a:latin typeface="Verdana"/>
                <a:ea typeface="+mn-ea"/>
                <a:cs typeface="Verdana"/>
              </a:defRPr>
            </a:lvl2pPr>
            <a:lvl3pPr marL="1407600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600" dirty="0" smtClean="0">
                <a:solidFill>
                  <a:schemeClr val="bg2"/>
                </a:solidFill>
                <a:latin typeface="Verdana"/>
                <a:ea typeface="+mn-ea"/>
                <a:cs typeface="Verdana"/>
              </a:defRPr>
            </a:lvl3pPr>
            <a:lvl4pPr marL="2005200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600" dirty="0" smtClean="0">
                <a:solidFill>
                  <a:schemeClr val="bg2"/>
                </a:solidFill>
                <a:latin typeface="Verdana"/>
                <a:ea typeface="+mn-ea"/>
                <a:cs typeface="Verdana"/>
              </a:defRPr>
            </a:lvl4pPr>
            <a:lvl5pPr marL="2602800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600" dirty="0" smtClean="0">
                <a:solidFill>
                  <a:schemeClr val="bg2"/>
                </a:solidFill>
                <a:latin typeface="Verdana"/>
                <a:ea typeface="+mn-ea"/>
                <a:cs typeface="Verdana"/>
              </a:defRPr>
            </a:lvl5pPr>
            <a:lvl6pPr marL="34798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6pPr>
            <a:lvl7pPr marL="39370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7pPr>
            <a:lvl8pPr marL="43942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8pPr>
            <a:lvl9pPr marL="48514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9pPr>
          </a:lstStyle>
          <a:p>
            <a:pPr algn="ctr"/>
            <a:r>
              <a:rPr lang="en-GB" sz="2800" dirty="0">
                <a:solidFill>
                  <a:srgbClr val="0070C0"/>
                </a:solidFill>
              </a:rPr>
              <a:t>Riccardo and Giulia</a:t>
            </a:r>
            <a:br>
              <a:rPr lang="en-GB" sz="2800" dirty="0">
                <a:solidFill>
                  <a:srgbClr val="0070C0"/>
                </a:solidFill>
              </a:rPr>
            </a:br>
            <a:r>
              <a:rPr lang="en-GB" sz="2800" dirty="0">
                <a:solidFill>
                  <a:srgbClr val="0070C0"/>
                </a:solidFill>
              </a:rPr>
              <a:t>(ESA Conference Bureau)</a:t>
            </a:r>
          </a:p>
          <a:p>
            <a:pPr algn="ctr"/>
            <a:endParaRPr lang="en-GB" sz="2800" dirty="0">
              <a:solidFill>
                <a:srgbClr val="0070C0"/>
              </a:solidFill>
            </a:endParaRPr>
          </a:p>
          <a:p>
            <a:pPr algn="ctr"/>
            <a:r>
              <a:rPr lang="en-GB" sz="2800" dirty="0">
                <a:solidFill>
                  <a:srgbClr val="0070C0"/>
                </a:solidFill>
              </a:rPr>
              <a:t>Giorgia, Ornella, and Marco </a:t>
            </a:r>
            <a:br>
              <a:rPr lang="en-GB" sz="2800" dirty="0">
                <a:solidFill>
                  <a:srgbClr val="0070C0"/>
                </a:solidFill>
              </a:rPr>
            </a:br>
            <a:r>
              <a:rPr lang="en-GB" sz="2800" dirty="0">
                <a:solidFill>
                  <a:srgbClr val="0070C0"/>
                </a:solidFill>
              </a:rPr>
              <a:t>(ESA Earth Observation Graphic Bureau)</a:t>
            </a:r>
          </a:p>
          <a:p>
            <a:pPr algn="ctr"/>
            <a:endParaRPr lang="en-GB" sz="2800" dirty="0">
              <a:solidFill>
                <a:srgbClr val="0070C0"/>
              </a:solidFill>
            </a:endParaRPr>
          </a:p>
          <a:p>
            <a:pPr algn="ctr"/>
            <a:r>
              <a:rPr lang="en-GB" sz="2800" dirty="0">
                <a:solidFill>
                  <a:srgbClr val="0070C0"/>
                </a:solidFill>
              </a:rPr>
              <a:t>And all the supportive others from CNES and ESA</a:t>
            </a:r>
          </a:p>
          <a:p>
            <a:pPr algn="ctr"/>
            <a:endParaRPr lang="en-GB" sz="2800" dirty="0">
              <a:solidFill>
                <a:srgbClr val="0070C0"/>
              </a:solidFill>
            </a:endParaRPr>
          </a:p>
          <a:p>
            <a:pPr algn="ctr"/>
            <a:endParaRPr lang="en-GB" sz="2800" dirty="0">
              <a:solidFill>
                <a:srgbClr val="0070C0"/>
              </a:solidFill>
            </a:endParaRPr>
          </a:p>
          <a:p>
            <a:pPr algn="ctr"/>
            <a:endParaRPr lang="en-GB" sz="2800" dirty="0">
              <a:solidFill>
                <a:srgbClr val="0070C0"/>
              </a:solidFill>
            </a:endParaRPr>
          </a:p>
          <a:p>
            <a:pPr algn="ctr"/>
            <a:endParaRPr lang="en-GB" sz="28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67765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CA4D13C1-2027-5EB3-4F22-983C794C232A}"/>
              </a:ext>
            </a:extLst>
          </p:cNvPr>
          <p:cNvSpPr txBox="1">
            <a:spLocks/>
          </p:cNvSpPr>
          <p:nvPr/>
        </p:nvSpPr>
        <p:spPr bwMode="auto">
          <a:xfrm>
            <a:off x="385764" y="1378557"/>
            <a:ext cx="8539760" cy="240065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lang="en-GB" sz="2200" b="0" dirty="0" smtClean="0">
                <a:solidFill>
                  <a:schemeClr val="bg1"/>
                </a:solidFill>
                <a:latin typeface="Verdana"/>
                <a:ea typeface="+mj-ea"/>
                <a:cs typeface="Verdana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r>
              <a:rPr lang="en-GB" b="1" dirty="0">
                <a:solidFill>
                  <a:schemeClr val="accent1"/>
                </a:solidFill>
              </a:rPr>
              <a:t>Symposium Dinner on Wednesday evening  at Château de </a:t>
            </a:r>
            <a:r>
              <a:rPr lang="en-GB" b="1" dirty="0" err="1">
                <a:solidFill>
                  <a:schemeClr val="accent1"/>
                </a:solidFill>
              </a:rPr>
              <a:t>Pouget</a:t>
            </a:r>
            <a:r>
              <a:rPr lang="en-GB" b="1" dirty="0">
                <a:solidFill>
                  <a:schemeClr val="accent1"/>
                </a:solidFill>
              </a:rPr>
              <a:t> 😀  🥂</a:t>
            </a:r>
          </a:p>
          <a:p>
            <a:endParaRPr lang="en-GB" b="1" dirty="0">
              <a:solidFill>
                <a:schemeClr val="accent1"/>
              </a:solidFill>
            </a:endParaRPr>
          </a:p>
          <a:p>
            <a:pPr lvl="1"/>
            <a:r>
              <a:rPr lang="en-GB" sz="2800" b="1" dirty="0">
                <a:solidFill>
                  <a:schemeClr val="accent1"/>
                </a:solidFill>
              </a:rPr>
              <a:t>HEARTFEALT </a:t>
            </a:r>
            <a:r>
              <a:rPr lang="en-GB" sz="2800" dirty="0">
                <a:solidFill>
                  <a:srgbClr val="0070C0"/>
                </a:solidFill>
              </a:rPr>
              <a:t>THANKS TO </a:t>
            </a:r>
            <a:r>
              <a:rPr lang="en-GB" sz="2800" b="1" dirty="0">
                <a:solidFill>
                  <a:schemeClr val="accent1"/>
                </a:solidFill>
              </a:rPr>
              <a:t>EUMETSAT for Sponsoring the Social Dinner! </a:t>
            </a:r>
          </a:p>
          <a:p>
            <a:pPr lvl="1"/>
            <a:endParaRPr lang="en-GB" sz="2800" dirty="0">
              <a:solidFill>
                <a:schemeClr val="accent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7A6787A-8E0B-7258-8B3E-A0A4D4E298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38295" y="1249703"/>
            <a:ext cx="3020328" cy="541496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9FDAB67-56C8-99AC-4708-3F420A2032A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0208" y="3523871"/>
            <a:ext cx="5777822" cy="3140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9576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7B32631-C3A0-7AF5-AF16-C51742238DD5}"/>
              </a:ext>
            </a:extLst>
          </p:cNvPr>
          <p:cNvSpPr/>
          <p:nvPr/>
        </p:nvSpPr>
        <p:spPr>
          <a:xfrm>
            <a:off x="0" y="5586413"/>
            <a:ext cx="12234254" cy="1271587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44B0A8D-D2E2-0A54-A942-1063F49A7C6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579933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CE93CB3-3503-E7D2-0A43-93A9B7E66295}"/>
              </a:ext>
            </a:extLst>
          </p:cNvPr>
          <p:cNvSpPr txBox="1"/>
          <p:nvPr/>
        </p:nvSpPr>
        <p:spPr>
          <a:xfrm>
            <a:off x="809625" y="5894000"/>
            <a:ext cx="111918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FFFFFF"/>
                </a:solidFill>
              </a:rPr>
              <a:t>THANKS TO ALL OF YOU!   </a:t>
            </a:r>
            <a:r>
              <a:rPr lang="en-GB" sz="3200" b="1" dirty="0">
                <a:solidFill>
                  <a:srgbClr val="FFFFFF"/>
                </a:solidFill>
              </a:rPr>
              <a:t>The success is from your contributions!</a:t>
            </a:r>
            <a:endParaRPr lang="en-GB" sz="2800" b="1" dirty="0">
              <a:solidFill>
                <a:srgbClr val="FFFFFF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F2F4060-6AE2-3CF9-3429-6A1FF4031C2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4" t="16045" r="9742" b="13072"/>
          <a:stretch/>
        </p:blipFill>
        <p:spPr>
          <a:xfrm>
            <a:off x="5305425" y="2700338"/>
            <a:ext cx="6886575" cy="3098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1656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F2F4060-6AE2-3CF9-3429-6A1FF4031C2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4" t="16045" r="9742" b="13072"/>
          <a:stretch/>
        </p:blipFill>
        <p:spPr>
          <a:xfrm>
            <a:off x="761999" y="1017546"/>
            <a:ext cx="10779993" cy="485105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5E1270E-7A80-1D58-54EB-440A0035BC7C}"/>
              </a:ext>
            </a:extLst>
          </p:cNvPr>
          <p:cNvSpPr/>
          <p:nvPr/>
        </p:nvSpPr>
        <p:spPr>
          <a:xfrm>
            <a:off x="0" y="5586413"/>
            <a:ext cx="12234254" cy="1271587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CD4DA20-7928-D135-42FC-F887AA24AF9F}"/>
              </a:ext>
            </a:extLst>
          </p:cNvPr>
          <p:cNvSpPr txBox="1"/>
          <p:nvPr/>
        </p:nvSpPr>
        <p:spPr>
          <a:xfrm>
            <a:off x="809625" y="5894000"/>
            <a:ext cx="111918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FFFFFF"/>
                </a:solidFill>
              </a:rPr>
              <a:t>THANKS TO ALL OF YOU!   </a:t>
            </a:r>
            <a:r>
              <a:rPr lang="en-GB" sz="3200" b="1" dirty="0">
                <a:solidFill>
                  <a:srgbClr val="FFFFFF"/>
                </a:solidFill>
              </a:rPr>
              <a:t>The success is from your contributions!</a:t>
            </a:r>
            <a:endParaRPr lang="en-GB" sz="28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46457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7024937-7D20-8FFB-48E5-6F210482D3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6138" y="1213838"/>
            <a:ext cx="11995480" cy="729259"/>
          </a:xfrm>
        </p:spPr>
        <p:txBody>
          <a:bodyPr/>
          <a:lstStyle/>
          <a:p>
            <a:pPr marL="0" indent="0" algn="ctr">
              <a:buNone/>
            </a:pPr>
            <a:r>
              <a:rPr lang="en-GB" sz="3200" dirty="0">
                <a:solidFill>
                  <a:schemeClr val="accent1"/>
                </a:solidFill>
              </a:rPr>
              <a:t>Saturday Training Courses in Einstein 8:30-18:30</a:t>
            </a:r>
          </a:p>
          <a:p>
            <a:endParaRPr lang="en-GB" sz="3600" dirty="0">
              <a:solidFill>
                <a:schemeClr val="accent1"/>
              </a:solidFill>
            </a:endParaRPr>
          </a:p>
          <a:p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3F9D16A-6C22-4499-0428-BAB46CA9E8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156" y="1806229"/>
            <a:ext cx="11215688" cy="5051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0827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67667F1-0167-54B8-2297-614443419C67}"/>
              </a:ext>
            </a:extLst>
          </p:cNvPr>
          <p:cNvSpPr/>
          <p:nvPr/>
        </p:nvSpPr>
        <p:spPr>
          <a:xfrm>
            <a:off x="0" y="5586413"/>
            <a:ext cx="12234254" cy="1271587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5F576DA-3029-7004-758D-51B32B6E169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2234254" cy="5800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7738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7041A64-FBDB-5655-9CA9-9A9526EAE305}"/>
              </a:ext>
            </a:extLst>
          </p:cNvPr>
          <p:cNvSpPr/>
          <p:nvPr/>
        </p:nvSpPr>
        <p:spPr>
          <a:xfrm>
            <a:off x="0" y="5586413"/>
            <a:ext cx="12234254" cy="1271587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44B0A8D-D2E2-0A54-A942-1063F49A7C6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5799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0339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E01A3ECF-7B5D-AF01-D90A-7CDD4AA47A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5645642-2145-1A14-5EDC-CC40FDB961B9}"/>
              </a:ext>
            </a:extLst>
          </p:cNvPr>
          <p:cNvSpPr txBox="1"/>
          <p:nvPr/>
        </p:nvSpPr>
        <p:spPr>
          <a:xfrm>
            <a:off x="1276800" y="5244527"/>
            <a:ext cx="23430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>
                <a:solidFill>
                  <a:schemeClr val="bg1"/>
                </a:solidFill>
              </a:rPr>
              <a:t>Coastalaltimetry.org </a:t>
            </a:r>
          </a:p>
        </p:txBody>
      </p:sp>
    </p:spTree>
    <p:extLst>
      <p:ext uri="{BB962C8B-B14F-4D97-AF65-F5344CB8AC3E}">
        <p14:creationId xmlns:p14="http://schemas.microsoft.com/office/powerpoint/2010/main" val="13455659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1CF6D5F-53AA-3480-EF80-241EBB50E5D9}"/>
              </a:ext>
            </a:extLst>
          </p:cNvPr>
          <p:cNvSpPr/>
          <p:nvPr/>
        </p:nvSpPr>
        <p:spPr>
          <a:xfrm>
            <a:off x="0" y="5586413"/>
            <a:ext cx="12234254" cy="1271587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DB7977A-F650-6471-3114-2B0A5561BC2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5759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1961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CC3BC91-EBD2-DE04-1DE7-5A98B715F1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4961" y="1162019"/>
            <a:ext cx="8982078" cy="497973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596DCF5-A116-C39B-2738-3A15AC9F4FCC}"/>
              </a:ext>
            </a:extLst>
          </p:cNvPr>
          <p:cNvSpPr txBox="1"/>
          <p:nvPr/>
        </p:nvSpPr>
        <p:spPr>
          <a:xfrm>
            <a:off x="4743194" y="6168464"/>
            <a:ext cx="27056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0070C0"/>
                </a:solidFill>
              </a:rPr>
              <a:t>See you there! </a:t>
            </a:r>
          </a:p>
        </p:txBody>
      </p:sp>
    </p:spTree>
    <p:extLst>
      <p:ext uri="{BB962C8B-B14F-4D97-AF65-F5344CB8AC3E}">
        <p14:creationId xmlns:p14="http://schemas.microsoft.com/office/powerpoint/2010/main" val="20868792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Grafico 5">
            <a:extLst>
              <a:ext uri="{FF2B5EF4-FFF2-40B4-BE49-F238E27FC236}">
                <a16:creationId xmlns:a16="http://schemas.microsoft.com/office/drawing/2014/main" id="{33DE3640-5AB9-0C84-8FDC-48C56169E70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06438190"/>
              </p:ext>
            </p:extLst>
          </p:nvPr>
        </p:nvGraphicFramePr>
        <p:xfrm>
          <a:off x="1262624" y="1504727"/>
          <a:ext cx="10552578" cy="52959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Sottotitolo 2">
            <a:extLst>
              <a:ext uri="{FF2B5EF4-FFF2-40B4-BE49-F238E27FC236}">
                <a16:creationId xmlns:a16="http://schemas.microsoft.com/office/drawing/2014/main" id="{F852E3BF-2646-1317-4444-80F4D66F55D9}"/>
              </a:ext>
            </a:extLst>
          </p:cNvPr>
          <p:cNvSpPr txBox="1">
            <a:spLocks/>
          </p:cNvSpPr>
          <p:nvPr/>
        </p:nvSpPr>
        <p:spPr>
          <a:xfrm>
            <a:off x="78634" y="1003731"/>
            <a:ext cx="6017365" cy="10019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i="1" dirty="0"/>
              <a:t>448 participants from 33 countries</a:t>
            </a:r>
          </a:p>
        </p:txBody>
      </p:sp>
    </p:spTree>
    <p:extLst>
      <p:ext uri="{BB962C8B-B14F-4D97-AF65-F5344CB8AC3E}">
        <p14:creationId xmlns:p14="http://schemas.microsoft.com/office/powerpoint/2010/main" val="41264455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8448FA5-D352-B32E-1C8F-49DB2FB6D3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6520" y="1143069"/>
            <a:ext cx="11995480" cy="4351338"/>
          </a:xfrm>
        </p:spPr>
        <p:txBody>
          <a:bodyPr/>
          <a:lstStyle/>
          <a:p>
            <a:r>
              <a:rPr lang="en-GB" b="1" dirty="0">
                <a:solidFill>
                  <a:srgbClr val="0070C0"/>
                </a:solidFill>
              </a:rPr>
              <a:t>We need the </a:t>
            </a:r>
            <a:r>
              <a:rPr lang="en-GB" b="1">
                <a:solidFill>
                  <a:srgbClr val="0070C0"/>
                </a:solidFill>
              </a:rPr>
              <a:t>younger generation </a:t>
            </a:r>
            <a:br>
              <a:rPr lang="en-GB" b="1">
                <a:solidFill>
                  <a:srgbClr val="0070C0"/>
                </a:solidFill>
              </a:rPr>
            </a:br>
            <a:r>
              <a:rPr lang="en-GB" b="1">
                <a:solidFill>
                  <a:srgbClr val="0070C0"/>
                </a:solidFill>
              </a:rPr>
              <a:t>to step-up </a:t>
            </a:r>
            <a:r>
              <a:rPr lang="en-GB" b="1" dirty="0">
                <a:solidFill>
                  <a:srgbClr val="0070C0"/>
                </a:solidFill>
              </a:rPr>
              <a:t>to lead the Community into the future! 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B5C6517-9925-3DF5-56EA-D869899B78E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94467" y="1143069"/>
            <a:ext cx="3882448" cy="56282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614AF4C-46EE-2583-D5B7-04BACF7D04A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56055" y="1992789"/>
            <a:ext cx="4286387" cy="476442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7F40E40-B78F-B4B9-AFE6-1621CA2447B4}"/>
              </a:ext>
            </a:extLst>
          </p:cNvPr>
          <p:cNvSpPr txBox="1"/>
          <p:nvPr/>
        </p:nvSpPr>
        <p:spPr>
          <a:xfrm>
            <a:off x="115085" y="5714931"/>
            <a:ext cx="381454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>
                <a:solidFill>
                  <a:srgbClr val="262626"/>
                </a:solidFill>
                <a:latin typeface="Verdana" panose="020B0604030504040204" pitchFamily="34" charset="0"/>
              </a:rPr>
              <a:t>Kids drawing contest at the </a:t>
            </a:r>
            <a:br>
              <a:rPr lang="en-GB" sz="1400" b="1" dirty="0">
                <a:solidFill>
                  <a:srgbClr val="262626"/>
                </a:solidFill>
                <a:latin typeface="Verdana" panose="020B0604030504040204" pitchFamily="34" charset="0"/>
              </a:rPr>
            </a:br>
            <a:r>
              <a:rPr lang="en-GB" sz="1400" b="1" dirty="0">
                <a:solidFill>
                  <a:srgbClr val="262626"/>
                </a:solidFill>
                <a:latin typeface="Verdana" panose="020B0604030504040204" pitchFamily="34" charset="0"/>
              </a:rPr>
              <a:t>2nd COSPAR Symposium </a:t>
            </a:r>
            <a:br>
              <a:rPr lang="en-GB" sz="1400" b="1" dirty="0">
                <a:solidFill>
                  <a:srgbClr val="262626"/>
                </a:solidFill>
                <a:latin typeface="Verdana" panose="020B0604030504040204" pitchFamily="34" charset="0"/>
              </a:rPr>
            </a:br>
            <a:r>
              <a:rPr lang="en-GB" sz="1400" dirty="0">
                <a:solidFill>
                  <a:srgbClr val="262626"/>
                </a:solidFill>
                <a:latin typeface="Verdana" panose="020B0604030504040204" pitchFamily="34" charset="0"/>
              </a:rPr>
              <a:t>“</a:t>
            </a:r>
            <a:r>
              <a:rPr lang="en-GB" sz="1400" b="1" i="1" dirty="0">
                <a:solidFill>
                  <a:srgbClr val="262626"/>
                </a:solidFill>
                <a:latin typeface="Verdana" panose="020B0604030504040204" pitchFamily="34" charset="0"/>
              </a:rPr>
              <a:t>Water and Life in the Universe</a:t>
            </a:r>
            <a:r>
              <a:rPr lang="en-GB" sz="1400" dirty="0">
                <a:solidFill>
                  <a:srgbClr val="262626"/>
                </a:solidFill>
                <a:latin typeface="Verdana" panose="020B0604030504040204" pitchFamily="34" charset="0"/>
              </a:rPr>
              <a:t>” </a:t>
            </a:r>
            <a:br>
              <a:rPr lang="en-GB" sz="1400" dirty="0">
                <a:solidFill>
                  <a:srgbClr val="262626"/>
                </a:solidFill>
                <a:latin typeface="Verdana" panose="020B0604030504040204" pitchFamily="34" charset="0"/>
              </a:rPr>
            </a:br>
            <a:r>
              <a:rPr lang="en-GB" sz="1400" dirty="0">
                <a:solidFill>
                  <a:srgbClr val="262626"/>
                </a:solidFill>
                <a:latin typeface="Verdana" panose="020B0604030504040204" pitchFamily="34" charset="0"/>
              </a:rPr>
              <a:t>in </a:t>
            </a:r>
            <a:r>
              <a:rPr lang="en-GB" sz="1400" dirty="0" err="1">
                <a:solidFill>
                  <a:srgbClr val="262626"/>
                </a:solidFill>
                <a:latin typeface="Verdana" panose="020B0604030504040204" pitchFamily="34" charset="0"/>
              </a:rPr>
              <a:t>Foz</a:t>
            </a:r>
            <a:r>
              <a:rPr lang="en-GB" sz="1400" dirty="0">
                <a:solidFill>
                  <a:srgbClr val="262626"/>
                </a:solidFill>
                <a:latin typeface="Verdana" panose="020B0604030504040204" pitchFamily="34" charset="0"/>
              </a:rPr>
              <a:t> do Iguaçu, Brazil, </a:t>
            </a:r>
            <a:br>
              <a:rPr lang="en-GB" sz="1400" dirty="0">
                <a:solidFill>
                  <a:srgbClr val="262626"/>
                </a:solidFill>
                <a:latin typeface="Verdana" panose="020B0604030504040204" pitchFamily="34" charset="0"/>
              </a:rPr>
            </a:br>
            <a:r>
              <a:rPr lang="en-GB" sz="1400" dirty="0">
                <a:solidFill>
                  <a:srgbClr val="262626"/>
                </a:solidFill>
                <a:latin typeface="Verdana" panose="020B0604030504040204" pitchFamily="34" charset="0"/>
              </a:rPr>
              <a:t>9-13 November 2015</a:t>
            </a:r>
            <a:endParaRPr lang="en-GB" sz="14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F3E7A53-E3A0-2BD4-DE4B-71FEFFCF1D7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125" y="2045339"/>
            <a:ext cx="3723634" cy="3501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7629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44B0A8D-D2E2-0A54-A942-1063F49A7C6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5799334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A19F304-1B83-FD42-1678-34BC0E758EC0}"/>
              </a:ext>
            </a:extLst>
          </p:cNvPr>
          <p:cNvSpPr txBox="1">
            <a:spLocks/>
          </p:cNvSpPr>
          <p:nvPr/>
        </p:nvSpPr>
        <p:spPr>
          <a:xfrm>
            <a:off x="88900" y="6049374"/>
            <a:ext cx="11995480" cy="514939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GB" sz="3900" b="1" dirty="0">
                <a:solidFill>
                  <a:schemeClr val="accent1"/>
                </a:solidFill>
              </a:rPr>
              <a:t>Shall we meet for a “35 Years of Progress in Altimetry” Symposium?</a:t>
            </a:r>
          </a:p>
          <a:p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86A3CC7-B356-8915-7189-B8D85364A8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900" y="1782067"/>
            <a:ext cx="457200" cy="4445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57B844D-DED8-D09C-C397-DC2B320E15F5}"/>
              </a:ext>
            </a:extLst>
          </p:cNvPr>
          <p:cNvSpPr txBox="1"/>
          <p:nvPr/>
        </p:nvSpPr>
        <p:spPr>
          <a:xfrm flipH="1">
            <a:off x="368300" y="1667767"/>
            <a:ext cx="7239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solidFill>
                  <a:schemeClr val="bg1"/>
                </a:solidFill>
              </a:rPr>
              <a:t>35</a:t>
            </a:r>
            <a:endParaRPr lang="en-GB" b="1" dirty="0">
              <a:solidFill>
                <a:schemeClr val="bg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A78A177-7236-2BBD-DF80-854C6E9CFD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900" y="3644421"/>
            <a:ext cx="4304636" cy="167585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2758D05-CDA4-EB13-3962-F347373B5284}"/>
              </a:ext>
            </a:extLst>
          </p:cNvPr>
          <p:cNvSpPr txBox="1"/>
          <p:nvPr/>
        </p:nvSpPr>
        <p:spPr>
          <a:xfrm>
            <a:off x="393036" y="4765881"/>
            <a:ext cx="4089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</a:rPr>
              <a:t>www.altimetry2030.org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542874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44B0A8D-D2E2-0A54-A942-1063F49A7C6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5799334"/>
          </a:xfrm>
          <a:prstGeom prst="rect">
            <a:avLst/>
          </a:prstGeom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28F4BDE-6D8F-0F5D-C037-646F62BBC7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GB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A19F304-1B83-FD42-1678-34BC0E758EC0}"/>
              </a:ext>
            </a:extLst>
          </p:cNvPr>
          <p:cNvSpPr txBox="1">
            <a:spLocks/>
          </p:cNvSpPr>
          <p:nvPr/>
        </p:nvSpPr>
        <p:spPr>
          <a:xfrm>
            <a:off x="88900" y="6049374"/>
            <a:ext cx="11995480" cy="51493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GB" sz="3900" b="1" dirty="0">
                <a:solidFill>
                  <a:schemeClr val="accent1"/>
                </a:solidFill>
              </a:rPr>
              <a:t>See some of you tomorrow and wishing you a safe trip home! 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32995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ottotitolo 2">
            <a:extLst>
              <a:ext uri="{FF2B5EF4-FFF2-40B4-BE49-F238E27FC236}">
                <a16:creationId xmlns:a16="http://schemas.microsoft.com/office/drawing/2014/main" id="{06A96EEA-36B1-AFEE-5041-8A8AC4F131C9}"/>
              </a:ext>
            </a:extLst>
          </p:cNvPr>
          <p:cNvSpPr txBox="1">
            <a:spLocks/>
          </p:cNvSpPr>
          <p:nvPr/>
        </p:nvSpPr>
        <p:spPr>
          <a:xfrm>
            <a:off x="572621" y="1219873"/>
            <a:ext cx="8557092" cy="6127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i="1" dirty="0"/>
              <a:t>482 Abstract submission for 13 themes</a:t>
            </a:r>
          </a:p>
        </p:txBody>
      </p:sp>
      <p:graphicFrame>
        <p:nvGraphicFramePr>
          <p:cNvPr id="3" name="Grafico 5">
            <a:extLst>
              <a:ext uri="{FF2B5EF4-FFF2-40B4-BE49-F238E27FC236}">
                <a16:creationId xmlns:a16="http://schemas.microsoft.com/office/drawing/2014/main" id="{2006CCE8-4891-D62E-69AA-6C6A72CB7A2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44615570"/>
              </p:ext>
            </p:extLst>
          </p:nvPr>
        </p:nvGraphicFramePr>
        <p:xfrm>
          <a:off x="0" y="1832629"/>
          <a:ext cx="8128000" cy="50253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FE7479B8-DADF-1D19-F4B9-0FF23E1CB1B2}"/>
              </a:ext>
            </a:extLst>
          </p:cNvPr>
          <p:cNvSpPr txBox="1"/>
          <p:nvPr/>
        </p:nvSpPr>
        <p:spPr>
          <a:xfrm>
            <a:off x="8128000" y="2000250"/>
            <a:ext cx="3825233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IT" sz="1800" i="1" kern="0" dirty="0">
                <a:solidFill>
                  <a:srgbClr val="1F497D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1) 30 Years of Progress (keynote</a:t>
            </a:r>
            <a:r>
              <a:rPr lang="en-US" sz="1800" i="1" kern="0" dirty="0">
                <a:solidFill>
                  <a:srgbClr val="1F497D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IT" sz="1800" i="1" kern="0" dirty="0">
                <a:solidFill>
                  <a:srgbClr val="1F497D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IT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IT" sz="1800" i="1" kern="0" dirty="0">
                <a:solidFill>
                  <a:srgbClr val="1F497D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2) </a:t>
            </a:r>
            <a:r>
              <a:rPr lang="en-US" sz="1800" i="1" kern="0" dirty="0">
                <a:solidFill>
                  <a:srgbClr val="1F497D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IT" sz="1800" i="1" kern="0" dirty="0">
                <a:solidFill>
                  <a:srgbClr val="1F497D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cean</a:t>
            </a:r>
            <a:endParaRPr lang="en-IT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IT" sz="1800" i="1" kern="0" dirty="0">
                <a:solidFill>
                  <a:srgbClr val="1F497D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3) </a:t>
            </a:r>
            <a:r>
              <a:rPr lang="en-US" sz="1800" i="1" kern="0" dirty="0">
                <a:solidFill>
                  <a:srgbClr val="1F497D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IT" sz="1800" i="1" kern="0" dirty="0">
                <a:solidFill>
                  <a:srgbClr val="1F497D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oastal</a:t>
            </a:r>
            <a:endParaRPr lang="en-IT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IT" sz="1800" i="1" kern="0" dirty="0">
                <a:solidFill>
                  <a:srgbClr val="1F497D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4) </a:t>
            </a:r>
            <a:r>
              <a:rPr lang="en-US" sz="1800" i="1" kern="0" dirty="0">
                <a:solidFill>
                  <a:srgbClr val="1F497D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IT" sz="1800" i="1" kern="0" dirty="0">
                <a:solidFill>
                  <a:srgbClr val="1F497D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olar ocean </a:t>
            </a:r>
            <a:endParaRPr lang="en-IT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IT" sz="1800" i="1" kern="0" dirty="0">
                <a:solidFill>
                  <a:srgbClr val="1F497D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5) </a:t>
            </a:r>
            <a:r>
              <a:rPr lang="en-US" sz="1800" i="1" kern="0" dirty="0">
                <a:solidFill>
                  <a:srgbClr val="1F497D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Geoid, </a:t>
            </a:r>
            <a:r>
              <a:rPr lang="en-IT" sz="1800" i="1" kern="0" dirty="0">
                <a:solidFill>
                  <a:srgbClr val="1F497D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bathymetry and orbit </a:t>
            </a:r>
            <a:endParaRPr lang="en-IT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IT" sz="1800" i="1" kern="0" dirty="0">
                <a:solidFill>
                  <a:srgbClr val="1F497D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6) Land and Inland Water </a:t>
            </a:r>
            <a:endParaRPr lang="en-IT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IT" sz="1800" i="1" kern="0" dirty="0">
                <a:solidFill>
                  <a:srgbClr val="1F497D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7) Cryosphere</a:t>
            </a:r>
            <a:endParaRPr lang="en-IT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IT" sz="1800" i="1" kern="0" dirty="0">
                <a:solidFill>
                  <a:srgbClr val="1F497D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8) Building the 30-year record</a:t>
            </a:r>
            <a:endParaRPr lang="en-IT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IT" sz="1800" i="1" kern="0" dirty="0">
                <a:solidFill>
                  <a:srgbClr val="1F497D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9) Synergy</a:t>
            </a:r>
            <a:r>
              <a:rPr lang="en-US" sz="1800" i="1" kern="0" dirty="0">
                <a:solidFill>
                  <a:srgbClr val="1F497D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and</a:t>
            </a:r>
            <a:r>
              <a:rPr lang="en-IT" sz="1800" i="1" kern="0" dirty="0">
                <a:solidFill>
                  <a:srgbClr val="1F497D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"The integrated approach"</a:t>
            </a:r>
            <a:endParaRPr lang="en-IT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IT" sz="1800" i="1" kern="0" dirty="0">
                <a:solidFill>
                  <a:srgbClr val="1F497D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10) Outreach</a:t>
            </a:r>
            <a:endParaRPr lang="en-IT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IT" sz="1800" i="1" kern="0" dirty="0">
                <a:solidFill>
                  <a:srgbClr val="1F497D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11) </a:t>
            </a:r>
            <a:r>
              <a:rPr lang="en-US" sz="1800" i="1" kern="0" dirty="0">
                <a:solidFill>
                  <a:srgbClr val="1F497D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IT" sz="1800" i="1" kern="0" dirty="0">
                <a:solidFill>
                  <a:srgbClr val="1F497D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ext generation altimetry</a:t>
            </a:r>
            <a:endParaRPr lang="en-IT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IT" sz="1800" i="1" kern="0" dirty="0">
                <a:solidFill>
                  <a:srgbClr val="1F497D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12) The International DORIS Service (IDS)</a:t>
            </a:r>
            <a:endParaRPr lang="en-IT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IT" sz="1800" i="1" kern="0" dirty="0">
                <a:solidFill>
                  <a:srgbClr val="1F497D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13) S3 - S6 VT and OSTST Technical Presentations</a:t>
            </a:r>
            <a:endParaRPr lang="en-IT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853296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ECAEC5-AAF4-4CE4-B45F-5B4BD2FFB6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6520" y="1270998"/>
            <a:ext cx="11995480" cy="511551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GB" sz="1800" dirty="0">
              <a:solidFill>
                <a:schemeClr val="accent1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GB" dirty="0">
                <a:solidFill>
                  <a:schemeClr val="accent1"/>
                </a:solidFill>
              </a:rPr>
              <a:t>Welcome from Montpellier, ESA and CNES</a:t>
            </a:r>
          </a:p>
          <a:p>
            <a:pPr marL="285750" indent="-285750">
              <a:buFont typeface="Arial"/>
              <a:buChar char="•"/>
            </a:pPr>
            <a:r>
              <a:rPr lang="en-GB" dirty="0">
                <a:solidFill>
                  <a:schemeClr val="accent1"/>
                </a:solidFill>
              </a:rPr>
              <a:t>8 Keynotes on Monday morning</a:t>
            </a:r>
            <a:endParaRPr lang="en-GB" sz="1800" dirty="0">
              <a:solidFill>
                <a:schemeClr val="accent1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GB" dirty="0">
                <a:solidFill>
                  <a:schemeClr val="accent1"/>
                </a:solidFill>
              </a:rPr>
              <a:t>481 submitted abstracts: 212 oral presentations, 270 posters reporting the progress all week. </a:t>
            </a:r>
          </a:p>
          <a:p>
            <a:pPr marL="285750" indent="-285750">
              <a:buFont typeface="Arial"/>
              <a:buChar char="•"/>
            </a:pPr>
            <a:r>
              <a:rPr lang="en-GB" dirty="0">
                <a:solidFill>
                  <a:schemeClr val="accent1"/>
                </a:solidFill>
              </a:rPr>
              <a:t>13 Themes, an entire session block dedicated to outlook discussions and recommendations. </a:t>
            </a:r>
            <a:endParaRPr lang="en-GB" sz="1800" dirty="0">
              <a:solidFill>
                <a:schemeClr val="accent1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GB" b="1" dirty="0">
                <a:solidFill>
                  <a:schemeClr val="accent1"/>
                </a:solidFill>
              </a:rPr>
              <a:t>2 Round Tables </a:t>
            </a:r>
            <a:r>
              <a:rPr lang="en-GB" dirty="0">
                <a:solidFill>
                  <a:schemeClr val="accent1"/>
                </a:solidFill>
              </a:rPr>
              <a:t>on this Friday morning</a:t>
            </a:r>
          </a:p>
          <a:p>
            <a:pPr marL="742950" lvl="1" indent="-285750">
              <a:buFont typeface="Arial"/>
              <a:buChar char="•"/>
            </a:pPr>
            <a:r>
              <a:rPr lang="en-GB" b="1" dirty="0">
                <a:solidFill>
                  <a:schemeClr val="accent1"/>
                </a:solidFill>
              </a:rPr>
              <a:t>1. Looking at the past, lesson learned and discussions on the 30 Year Record</a:t>
            </a:r>
          </a:p>
          <a:p>
            <a:pPr marL="742950" lvl="1" indent="-285750">
              <a:buFont typeface="Arial"/>
              <a:buChar char="•"/>
            </a:pPr>
            <a:r>
              <a:rPr lang="en-GB" b="1" dirty="0">
                <a:solidFill>
                  <a:schemeClr val="accent1"/>
                </a:solidFill>
              </a:rPr>
              <a:t>2. Future scientific challenges, open science questions</a:t>
            </a:r>
          </a:p>
          <a:p>
            <a:pPr marL="457200" lvl="1" indent="0">
              <a:buNone/>
            </a:pPr>
            <a:endParaRPr lang="en-GB" sz="1800" dirty="0">
              <a:solidFill>
                <a:schemeClr val="accent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E3304AC-171F-9470-EF4F-092FD9EF46D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1" b="19372"/>
          <a:stretch/>
        </p:blipFill>
        <p:spPr>
          <a:xfrm>
            <a:off x="7277100" y="1161754"/>
            <a:ext cx="2502108" cy="1475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9881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ECAEC5-AAF4-4CE4-B45F-5B4BD2FFB6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6520" y="1270998"/>
            <a:ext cx="11995480" cy="511551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b="1" dirty="0">
                <a:solidFill>
                  <a:schemeClr val="accent1"/>
                </a:solidFill>
              </a:rPr>
              <a:t>Women Trailblazers Session: </a:t>
            </a:r>
          </a:p>
          <a:p>
            <a:pPr marL="0" indent="0">
              <a:buNone/>
            </a:pPr>
            <a:r>
              <a:rPr lang="en-GB" sz="2000" dirty="0">
                <a:solidFill>
                  <a:schemeClr val="accent1"/>
                </a:solidFill>
              </a:rPr>
              <a:t>The present and the future of Remote Sensing Ocean and Hydrology science and engineering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1C5218C-FC59-6C6D-5CC5-4D3DA79C4C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8060" y="2200273"/>
            <a:ext cx="7772400" cy="4371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3790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ECAEC5-AAF4-4CE4-B45F-5B4BD2FFB6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6520" y="1270998"/>
            <a:ext cx="11995480" cy="5115513"/>
          </a:xfrm>
        </p:spPr>
        <p:txBody>
          <a:bodyPr>
            <a:normAutofit lnSpcReduction="10000"/>
          </a:bodyPr>
          <a:lstStyle/>
          <a:p>
            <a:pPr marL="457200" lvl="1" indent="0">
              <a:buNone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Progress Summary and Recommendations for the Future</a:t>
            </a:r>
            <a:endParaRPr lang="en-GB" dirty="0">
              <a:solidFill>
                <a:schemeClr val="accent1"/>
              </a:solidFill>
            </a:endParaRPr>
          </a:p>
          <a:p>
            <a:pPr marL="285750" indent="-285750">
              <a:buFont typeface="Arial"/>
              <a:buChar char="•"/>
            </a:pPr>
            <a:endParaRPr lang="en-GB" sz="2000" dirty="0">
              <a:solidFill>
                <a:schemeClr val="accent1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GB" sz="2400" dirty="0">
                <a:solidFill>
                  <a:schemeClr val="accent1"/>
                </a:solidFill>
              </a:rPr>
              <a:t>The major outcome of the Symposia is a "</a:t>
            </a:r>
            <a:r>
              <a:rPr lang="en-GB" sz="2400" b="1" dirty="0">
                <a:solidFill>
                  <a:schemeClr val="accent1"/>
                </a:solidFill>
              </a:rPr>
              <a:t>Progress Summary and Recommendations for the Future</a:t>
            </a:r>
            <a:r>
              <a:rPr lang="en-GB" sz="2400" dirty="0">
                <a:solidFill>
                  <a:schemeClr val="accent1"/>
                </a:solidFill>
              </a:rPr>
              <a:t>" document. In the past, these documents were milestones and prospective tools gathering </a:t>
            </a:r>
            <a:r>
              <a:rPr lang="en-GB" sz="2400" b="1" dirty="0">
                <a:solidFill>
                  <a:schemeClr val="accent1"/>
                </a:solidFill>
              </a:rPr>
              <a:t>Community Requirements </a:t>
            </a:r>
            <a:r>
              <a:rPr lang="en-GB" sz="2400" dirty="0">
                <a:solidFill>
                  <a:schemeClr val="accent1"/>
                </a:solidFill>
              </a:rPr>
              <a:t>for </a:t>
            </a:r>
            <a:r>
              <a:rPr lang="en-GB" sz="2400" b="1" dirty="0">
                <a:solidFill>
                  <a:schemeClr val="accent1"/>
                </a:solidFill>
              </a:rPr>
              <a:t>shaping the future of altimetry</a:t>
            </a:r>
            <a:r>
              <a:rPr lang="en-GB" sz="2400" dirty="0">
                <a:solidFill>
                  <a:schemeClr val="accent1"/>
                </a:solidFill>
              </a:rPr>
              <a:t>. They are instrumental to convey the </a:t>
            </a:r>
            <a:r>
              <a:rPr lang="en-GB" sz="2400" b="1" dirty="0">
                <a:solidFill>
                  <a:schemeClr val="accent1"/>
                </a:solidFill>
              </a:rPr>
              <a:t>Recommendations </a:t>
            </a:r>
            <a:r>
              <a:rPr lang="en-GB" sz="2400" dirty="0">
                <a:solidFill>
                  <a:schemeClr val="accent1"/>
                </a:solidFill>
              </a:rPr>
              <a:t>of the Altimetric Community. </a:t>
            </a:r>
            <a:r>
              <a:rPr lang="en-GB" sz="2400" b="1" dirty="0">
                <a:solidFill>
                  <a:schemeClr val="accent1"/>
                </a:solidFill>
              </a:rPr>
              <a:t>They are drafted by the co-chairs of the sessions. </a:t>
            </a:r>
          </a:p>
          <a:p>
            <a:pPr marL="285750" indent="-285750">
              <a:buFont typeface="Arial"/>
              <a:buChar char="•"/>
            </a:pPr>
            <a:r>
              <a:rPr lang="en-GB" sz="2400" b="1" dirty="0">
                <a:solidFill>
                  <a:schemeClr val="accent1"/>
                </a:solidFill>
              </a:rPr>
              <a:t>The input come from: - </a:t>
            </a:r>
          </a:p>
          <a:p>
            <a:pPr marL="742950" lvl="1" indent="-285750">
              <a:buFont typeface="Arial"/>
              <a:buChar char="•"/>
            </a:pPr>
            <a:r>
              <a:rPr lang="en-GB" sz="1800" b="1" dirty="0">
                <a:solidFill>
                  <a:schemeClr val="accent1"/>
                </a:solidFill>
              </a:rPr>
              <a:t>the Open Discussion on Thursday PM </a:t>
            </a:r>
          </a:p>
          <a:p>
            <a:pPr marL="742950" lvl="1" indent="-285750">
              <a:buFont typeface="Arial"/>
              <a:buChar char="•"/>
            </a:pPr>
            <a:r>
              <a:rPr lang="en-GB" sz="1800" b="1" dirty="0">
                <a:solidFill>
                  <a:schemeClr val="accent1"/>
                </a:solidFill>
              </a:rPr>
              <a:t>the 2 Round Tables on this Friday morning</a:t>
            </a:r>
          </a:p>
          <a:p>
            <a:pPr marL="742950" lvl="1" indent="-285750">
              <a:buFont typeface="Arial"/>
              <a:buChar char="•"/>
            </a:pPr>
            <a:r>
              <a:rPr lang="en-GB" sz="1800" b="1" dirty="0">
                <a:solidFill>
                  <a:schemeClr val="accent1"/>
                </a:solidFill>
              </a:rPr>
              <a:t>the Sessions Summaries</a:t>
            </a:r>
          </a:p>
          <a:p>
            <a:pPr marL="742950" lvl="1" indent="-285750">
              <a:buFont typeface="Arial"/>
              <a:buChar char="•"/>
            </a:pPr>
            <a:r>
              <a:rPr lang="en-GB" sz="1800" b="1" dirty="0">
                <a:solidFill>
                  <a:schemeClr val="accent1"/>
                </a:solidFill>
              </a:rPr>
              <a:t>the general discussion </a:t>
            </a:r>
          </a:p>
          <a:p>
            <a:pPr marL="285750" indent="-285750">
              <a:buFont typeface="Arial"/>
              <a:buChar char="•"/>
            </a:pPr>
            <a:endParaRPr lang="en-GB" sz="2400" b="1" dirty="0">
              <a:solidFill>
                <a:schemeClr val="accent1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GB" sz="2400" b="1" dirty="0">
                <a:solidFill>
                  <a:schemeClr val="accent1"/>
                </a:solidFill>
              </a:rPr>
              <a:t>The document is drafted by the co-chairs of the sessions and the Organising Committee</a:t>
            </a:r>
          </a:p>
        </p:txBody>
      </p:sp>
    </p:spTree>
    <p:extLst>
      <p:ext uri="{BB962C8B-B14F-4D97-AF65-F5344CB8AC3E}">
        <p14:creationId xmlns:p14="http://schemas.microsoft.com/office/powerpoint/2010/main" val="20648888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B788B7B-2CAF-8A23-D624-52262E697EF4}"/>
              </a:ext>
            </a:extLst>
          </p:cNvPr>
          <p:cNvSpPr txBox="1"/>
          <p:nvPr/>
        </p:nvSpPr>
        <p:spPr>
          <a:xfrm>
            <a:off x="315310" y="2596055"/>
            <a:ext cx="11782096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3600" dirty="0">
                <a:solidFill>
                  <a:schemeClr val="accent1"/>
                </a:solidFill>
              </a:rPr>
              <a:t>The major outcome of the Symposium is a </a:t>
            </a:r>
            <a:br>
              <a:rPr lang="en-GB" sz="3600" dirty="0">
                <a:solidFill>
                  <a:schemeClr val="accent1"/>
                </a:solidFill>
              </a:rPr>
            </a:br>
            <a:r>
              <a:rPr lang="en-GB" sz="3600" dirty="0">
                <a:solidFill>
                  <a:schemeClr val="accent1"/>
                </a:solidFill>
              </a:rPr>
              <a:t>"</a:t>
            </a:r>
            <a:r>
              <a:rPr lang="en-GB" sz="3600" b="1" dirty="0">
                <a:solidFill>
                  <a:schemeClr val="accent1"/>
                </a:solidFill>
              </a:rPr>
              <a:t>Progress Summary and Recommendations for the Future</a:t>
            </a:r>
            <a:r>
              <a:rPr lang="en-GB" sz="3600" dirty="0">
                <a:solidFill>
                  <a:schemeClr val="accent1"/>
                </a:solidFill>
              </a:rPr>
              <a:t>" document! </a:t>
            </a:r>
          </a:p>
          <a:p>
            <a:pPr algn="ctr"/>
            <a:endParaRPr lang="en-GB" sz="3600" dirty="0">
              <a:solidFill>
                <a:schemeClr val="accent1"/>
              </a:solidFill>
            </a:endParaRPr>
          </a:p>
          <a:p>
            <a:pPr algn="ctr"/>
            <a:r>
              <a:rPr lang="en-GB" sz="3600" dirty="0">
                <a:solidFill>
                  <a:schemeClr val="accent1"/>
                </a:solidFill>
              </a:rPr>
              <a:t>Your further input is welcome!</a:t>
            </a:r>
          </a:p>
          <a:p>
            <a:pPr algn="ctr"/>
            <a:r>
              <a:rPr lang="en-GB" sz="3600" dirty="0">
                <a:solidFill>
                  <a:schemeClr val="accent1"/>
                </a:solidFill>
              </a:rPr>
              <a:t>If you want to pitch more in, send email…</a:t>
            </a:r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10445620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F9BA08B-BED2-8CCE-8501-2A46B3BB3D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GB" b="1" dirty="0">
                <a:solidFill>
                  <a:srgbClr val="0070C0"/>
                </a:solidFill>
              </a:rPr>
              <a:t>Presentations will be published online in PDF </a:t>
            </a:r>
            <a:br>
              <a:rPr lang="en-GB" dirty="0">
                <a:solidFill>
                  <a:srgbClr val="0070C0"/>
                </a:solidFill>
              </a:rPr>
            </a:br>
            <a:r>
              <a:rPr lang="en-GB" dirty="0">
                <a:solidFill>
                  <a:srgbClr val="0070C0"/>
                </a:solidFill>
              </a:rPr>
              <a:t>– please advise if you don’t want yours published</a:t>
            </a:r>
          </a:p>
          <a:p>
            <a:pPr marL="0" indent="0">
              <a:buNone/>
            </a:pPr>
            <a:endParaRPr lang="en-GB" dirty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en-GB" b="1" dirty="0">
                <a:solidFill>
                  <a:srgbClr val="0070C0"/>
                </a:solidFill>
              </a:rPr>
              <a:t>Posters as well! Of course!! They are much more explicit than slides!!! </a:t>
            </a:r>
          </a:p>
          <a:p>
            <a:pPr marL="0" indent="0">
              <a:buNone/>
            </a:pPr>
            <a:r>
              <a:rPr lang="en-GB" dirty="0">
                <a:solidFill>
                  <a:srgbClr val="0070C0"/>
                </a:solidFill>
              </a:rPr>
              <a:t>Send your oral presentation if you have made some corrections.</a:t>
            </a:r>
          </a:p>
          <a:p>
            <a:pPr marL="0" indent="0">
              <a:buNone/>
            </a:pPr>
            <a:endParaRPr lang="en-GB" dirty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en-GB" dirty="0">
                <a:solidFill>
                  <a:srgbClr val="0070C0"/>
                </a:solidFill>
              </a:rPr>
              <a:t>Send PDFs to the ESA Conference Bureau </a:t>
            </a:r>
          </a:p>
          <a:p>
            <a:pPr marL="0" indent="0">
              <a:buNone/>
            </a:pPr>
            <a:endParaRPr lang="en-GB" dirty="0">
              <a:solidFill>
                <a:srgbClr val="0070C0"/>
              </a:solidFill>
            </a:endParaRPr>
          </a:p>
          <a:p>
            <a:pPr marL="457200" lvl="1" indent="0">
              <a:buNone/>
            </a:pPr>
            <a:r>
              <a:rPr lang="en-GB" sz="2800" dirty="0" err="1">
                <a:solidFill>
                  <a:srgbClr val="0070C0"/>
                </a:solidFill>
              </a:rPr>
              <a:t>Events.Organisation@esa.int</a:t>
            </a:r>
            <a:endParaRPr lang="en-GB" sz="2800" dirty="0">
              <a:solidFill>
                <a:srgbClr val="0070C0"/>
              </a:solidFill>
            </a:endParaRPr>
          </a:p>
          <a:p>
            <a:pPr marL="457200" lvl="1" indent="0">
              <a:buNone/>
            </a:pPr>
            <a:r>
              <a:rPr lang="en-GB" sz="2800" dirty="0">
                <a:solidFill>
                  <a:srgbClr val="0070C0"/>
                </a:solidFill>
              </a:rPr>
              <a:t>	</a:t>
            </a:r>
          </a:p>
          <a:p>
            <a:pPr marL="457200" lvl="1" indent="0">
              <a:buNone/>
            </a:pPr>
            <a:r>
              <a:rPr lang="en-GB" sz="2800" dirty="0">
                <a:solidFill>
                  <a:srgbClr val="0070C0"/>
                </a:solidFill>
              </a:rPr>
              <a:t>Please take your Posters down before leaving. </a:t>
            </a:r>
          </a:p>
          <a:p>
            <a:pPr marL="457200" lvl="1" indent="0">
              <a:buNone/>
            </a:pPr>
            <a:endParaRPr lang="en-GB" sz="2800" dirty="0">
              <a:solidFill>
                <a:srgbClr val="0070C0"/>
              </a:solidFill>
            </a:endParaRPr>
          </a:p>
          <a:p>
            <a:pPr marL="457200" lvl="1" indent="0">
              <a:buNone/>
            </a:pPr>
            <a:endParaRPr lang="en-GB" sz="28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05392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ECAEC5-AAF4-4CE4-B45F-5B4BD2FFB6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6520" y="1270998"/>
            <a:ext cx="11995480" cy="511551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sz="4000" b="1" dirty="0">
                <a:solidFill>
                  <a:schemeClr val="accent1"/>
                </a:solidFill>
              </a:rPr>
              <a:t>Code of Ethics and Code of Conduct </a:t>
            </a:r>
          </a:p>
          <a:p>
            <a:pPr marL="0" indent="0">
              <a:buNone/>
            </a:pPr>
            <a:endParaRPr lang="en-GB" dirty="0">
              <a:solidFill>
                <a:schemeClr val="accent1"/>
              </a:solidFill>
            </a:endParaRPr>
          </a:p>
          <a:p>
            <a:pPr marL="0" indent="0">
              <a:buNone/>
            </a:pPr>
            <a:r>
              <a:rPr lang="en-GB" dirty="0">
                <a:solidFill>
                  <a:schemeClr val="accent1"/>
                </a:solidFill>
              </a:rPr>
              <a:t>As the community grows larger and larger we should think of </a:t>
            </a:r>
            <a:r>
              <a:rPr lang="en-GB">
                <a:solidFill>
                  <a:schemeClr val="accent1"/>
                </a:solidFill>
              </a:rPr>
              <a:t>drafting </a:t>
            </a:r>
            <a:br>
              <a:rPr lang="en-GB">
                <a:solidFill>
                  <a:schemeClr val="accent1"/>
                </a:solidFill>
              </a:rPr>
            </a:br>
            <a:r>
              <a:rPr lang="en-GB">
                <a:solidFill>
                  <a:schemeClr val="accent1"/>
                </a:solidFill>
              </a:rPr>
              <a:t>a </a:t>
            </a:r>
            <a:r>
              <a:rPr lang="en-GB" dirty="0">
                <a:solidFill>
                  <a:schemeClr val="accent1"/>
                </a:solidFill>
              </a:rPr>
              <a:t>Code of Ethics and a Code of Conduct, as AGU, EGU, COSPAR, etc.    </a:t>
            </a:r>
          </a:p>
          <a:p>
            <a:pPr marL="0" indent="0">
              <a:buNone/>
            </a:pPr>
            <a:r>
              <a:rPr lang="en-GB" dirty="0">
                <a:solidFill>
                  <a:schemeClr val="accent1"/>
                </a:solidFill>
              </a:rPr>
              <a:t>For the next OSTST, CAW, HYDROSPACE, 35YPRA, etc.</a:t>
            </a:r>
          </a:p>
        </p:txBody>
      </p:sp>
    </p:spTree>
    <p:extLst>
      <p:ext uri="{BB962C8B-B14F-4D97-AF65-F5344CB8AC3E}">
        <p14:creationId xmlns:p14="http://schemas.microsoft.com/office/powerpoint/2010/main" val="391482712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Metadata/LabelInfo.xml><?xml version="1.0" encoding="utf-8"?>
<clbl:labelList xmlns:clbl="http://schemas.microsoft.com/office/2020/mipLabelMetadata">
  <clbl:label id="{3976fa30-1907-4356-8241-62ea5e1c0256}" enabled="1" method="Standard" siteId="{9a5cacd0-2bef-4dd7-ac5c-7ebe1f54f495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5768</TotalTime>
  <Words>1545</Words>
  <Application>Microsoft Office PowerPoint</Application>
  <PresentationFormat>Grand écran</PresentationFormat>
  <Paragraphs>211</Paragraphs>
  <Slides>22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22</vt:i4>
      </vt:variant>
    </vt:vector>
  </HeadingPairs>
  <TitlesOfParts>
    <vt:vector size="28" baseType="lpstr">
      <vt:lpstr>Arial</vt:lpstr>
      <vt:lpstr>Calibri</vt:lpstr>
      <vt:lpstr>Calibri Light</vt:lpstr>
      <vt:lpstr>NotesEsa</vt:lpstr>
      <vt:lpstr>Verdana</vt:lpstr>
      <vt:lpstr>Office Theme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ESA European Space Agency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Lorenza Versace</dc:creator>
  <cp:lastModifiedBy>patrice ribes</cp:lastModifiedBy>
  <cp:revision>51</cp:revision>
  <dcterms:created xsi:type="dcterms:W3CDTF">2022-10-21T11:49:48Z</dcterms:created>
  <dcterms:modified xsi:type="dcterms:W3CDTF">2024-09-06T14:28:49Z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3976fa30-1907-4356-8241-62ea5e1c0256_Enabled">
    <vt:lpwstr>true</vt:lpwstr>
  </property>
  <property fmtid="{D5CDD505-2E9C-101B-9397-08002B2CF9AE}" pid="3" name="MSIP_Label_3976fa30-1907-4356-8241-62ea5e1c0256_SetDate">
    <vt:lpwstr>2022-10-21T11:49:49Z</vt:lpwstr>
  </property>
  <property fmtid="{D5CDD505-2E9C-101B-9397-08002B2CF9AE}" pid="4" name="MSIP_Label_3976fa30-1907-4356-8241-62ea5e1c0256_Method">
    <vt:lpwstr>Standard</vt:lpwstr>
  </property>
  <property fmtid="{D5CDD505-2E9C-101B-9397-08002B2CF9AE}" pid="5" name="MSIP_Label_3976fa30-1907-4356-8241-62ea5e1c0256_Name">
    <vt:lpwstr>ESA UNCLASSIFIED – For ESA Official Use Only</vt:lpwstr>
  </property>
  <property fmtid="{D5CDD505-2E9C-101B-9397-08002B2CF9AE}" pid="6" name="MSIP_Label_3976fa30-1907-4356-8241-62ea5e1c0256_SiteId">
    <vt:lpwstr>9a5cacd0-2bef-4dd7-ac5c-7ebe1f54f495</vt:lpwstr>
  </property>
  <property fmtid="{D5CDD505-2E9C-101B-9397-08002B2CF9AE}" pid="7" name="MSIP_Label_3976fa30-1907-4356-8241-62ea5e1c0256_ActionId">
    <vt:lpwstr>fd9a54cd-8f7e-4ebb-bd95-c6c1429cc846</vt:lpwstr>
  </property>
  <property fmtid="{D5CDD505-2E9C-101B-9397-08002B2CF9AE}" pid="8" name="MSIP_Label_3976fa30-1907-4356-8241-62ea5e1c0256_ContentBits">
    <vt:lpwstr>0</vt:lpwstr>
  </property>
</Properties>
</file>